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5" r:id="rId6"/>
    <p:sldId id="291" r:id="rId7"/>
    <p:sldId id="292" r:id="rId8"/>
    <p:sldId id="293" r:id="rId9"/>
    <p:sldId id="266" r:id="rId10"/>
    <p:sldId id="267" r:id="rId11"/>
    <p:sldId id="287" r:id="rId12"/>
    <p:sldId id="270" r:id="rId13"/>
    <p:sldId id="272" r:id="rId14"/>
    <p:sldId id="269" r:id="rId15"/>
    <p:sldId id="273" r:id="rId16"/>
    <p:sldId id="277" r:id="rId17"/>
    <p:sldId id="278" r:id="rId18"/>
    <p:sldId id="284" r:id="rId19"/>
    <p:sldId id="275" r:id="rId20"/>
    <p:sldId id="279" r:id="rId21"/>
    <p:sldId id="280" r:id="rId22"/>
    <p:sldId id="281" r:id="rId23"/>
    <p:sldId id="289" r:id="rId24"/>
    <p:sldId id="282" r:id="rId25"/>
    <p:sldId id="288" r:id="rId26"/>
    <p:sldId id="283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E192C9-ADAA-4E78-94D6-C24DFE7BC89D}">
          <p14:sldIdLst>
            <p14:sldId id="256"/>
            <p14:sldId id="257"/>
            <p14:sldId id="258"/>
          </p14:sldIdLst>
        </p14:section>
        <p14:section name="CTC Locations" id="{8E336CFF-2F44-4A81-864F-F8C41BD5B3D2}">
          <p14:sldIdLst>
            <p14:sldId id="259"/>
            <p14:sldId id="265"/>
            <p14:sldId id="291"/>
            <p14:sldId id="292"/>
            <p14:sldId id="293"/>
          </p14:sldIdLst>
        </p14:section>
        <p14:section name="Movement Orders" id="{B8842AF0-35B7-4226-9013-AA002B9AD3CC}">
          <p14:sldIdLst>
            <p14:sldId id="266"/>
            <p14:sldId id="267"/>
            <p14:sldId id="287"/>
            <p14:sldId id="270"/>
            <p14:sldId id="272"/>
          </p14:sldIdLst>
        </p14:section>
        <p14:section name="Joining Instructions" id="{A2FF0366-CBFB-494D-BA9C-3D7E7A75B383}">
          <p14:sldIdLst>
            <p14:sldId id="269"/>
            <p14:sldId id="273"/>
            <p14:sldId id="277"/>
            <p14:sldId id="278"/>
            <p14:sldId id="284"/>
          </p14:sldIdLst>
        </p14:section>
        <p14:section name="CTC Life" id="{32CB2101-3309-423E-BDBB-86B552742FC9}">
          <p14:sldIdLst>
            <p14:sldId id="275"/>
            <p14:sldId id="279"/>
            <p14:sldId id="280"/>
            <p14:sldId id="281"/>
            <p14:sldId id="289"/>
            <p14:sldId id="282"/>
            <p14:sldId id="288"/>
          </p14:sldIdLst>
        </p14:section>
        <p14:section name="Summer Contact" id="{E37BAD78-C1D3-4D66-9469-1005A00D96CA}">
          <p14:sldIdLst>
            <p14:sldId id="283"/>
            <p14:sldId id="285"/>
          </p14:sldIdLst>
        </p14:section>
        <p14:section name="Untitled Section" id="{BE8E5E8C-B599-49DB-BA3E-421580227DF0}">
          <p14:sldIdLst/>
        </p14:section>
        <p14:section name="Questions" id="{2689D606-3DC7-401A-BA95-CAB62F437E88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620" autoAdjust="0"/>
  </p:normalViewPr>
  <p:slideViewPr>
    <p:cSldViewPr>
      <p:cViewPr varScale="1">
        <p:scale>
          <a:sx n="112" d="100"/>
          <a:sy n="112" d="100"/>
        </p:scale>
        <p:origin x="16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7ECE-A93C-4D3B-8880-E6F5A7A0BD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4B216-2127-4293-8EA5-3C81B1923A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46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4B216-2127-4293-8EA5-3C81B1923A8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52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copy – With Cadet</a:t>
            </a:r>
          </a:p>
          <a:p>
            <a:r>
              <a:rPr lang="en-US" dirty="0"/>
              <a:t>1 copy – home with parents</a:t>
            </a:r>
          </a:p>
          <a:p>
            <a:r>
              <a:rPr lang="en-US" dirty="0"/>
              <a:t>1 copy – with squadron</a:t>
            </a:r>
          </a:p>
          <a:p>
            <a:endParaRPr lang="en-US" dirty="0"/>
          </a:p>
          <a:p>
            <a:r>
              <a:rPr lang="en-US" dirty="0"/>
              <a:t>If any errors – Contact Summer Contact Officer ASAP!</a:t>
            </a:r>
          </a:p>
          <a:p>
            <a:r>
              <a:rPr lang="en-US" dirty="0"/>
              <a:t>If any emergency, contact RCSU Movements – 1866-668-8388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4B216-2127-4293-8EA5-3C81B1923A8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92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4B216-2127-4293-8EA5-3C81B1923A8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01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financial responsibility of any of the supplies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4B216-2127-4293-8EA5-3C81B1923A8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16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4B216-2127-4293-8EA5-3C81B1923A8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01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B216-2127-4293-8EA5-3C81B1923A8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22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B216-2127-4293-8EA5-3C81B1923A88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80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243air.com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243air.com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243air.com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243air.com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243air.com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243air.com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243air.com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243air.com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243air.com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243air.com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243air.com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O@243Air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RCSUPTransportation@forces.gc.ca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@243air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243air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243air.com/uploads/9/2/0/1/92015696/medical_care_cdts_jcr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@243air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admino@243air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hyperlink" Target="http://www.mrscienceshow.com/2010/06/bring-us-your-burning-science-question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6000" dirty="0"/>
              <a:t>Summer Training Briefing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CA" sz="2400" dirty="0"/>
              <a:t>243 Ogopogo Royal Canadian Air Cadets</a:t>
            </a:r>
          </a:p>
          <a:p>
            <a:endParaRPr lang="en-CA" sz="800" dirty="0"/>
          </a:p>
          <a:p>
            <a:r>
              <a:rPr lang="en-CA" sz="2400" dirty="0"/>
              <a:t>Capt. Solomonides/Lt Rojas</a:t>
            </a:r>
          </a:p>
          <a:p>
            <a:endParaRPr lang="en-CA" sz="800" dirty="0"/>
          </a:p>
          <a:p>
            <a:r>
              <a:rPr lang="en-CA" sz="2400" dirty="0">
                <a:hlinkClick r:id="rId2"/>
              </a:rPr>
              <a:t>CO@243Air.com</a:t>
            </a:r>
            <a:r>
              <a:rPr lang="en-CA" sz="2400" dirty="0"/>
              <a:t> /</a:t>
            </a:r>
            <a:r>
              <a:rPr lang="en-CA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AdminO@243air.com</a:t>
            </a:r>
          </a:p>
        </p:txBody>
      </p:sp>
      <p:pic>
        <p:nvPicPr>
          <p:cNvPr id="1026" name="Picture 2" descr="C:\Users\nobo\Downloads\Crest - No 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86" y="4338636"/>
            <a:ext cx="2144114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bo\Downloads\RCACS_Cr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" y="4338637"/>
            <a:ext cx="2372077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648866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14 June 2023</a:t>
            </a:r>
          </a:p>
        </p:txBody>
      </p:sp>
    </p:spTree>
    <p:extLst>
      <p:ext uri="{BB962C8B-B14F-4D97-AF65-F5344CB8AC3E}">
        <p14:creationId xmlns:p14="http://schemas.microsoft.com/office/powerpoint/2010/main" val="350927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07504" y="188640"/>
            <a:ext cx="8229600" cy="570582"/>
          </a:xfrm>
        </p:spPr>
        <p:txBody>
          <a:bodyPr>
            <a:normAutofit fontScale="90000"/>
          </a:bodyPr>
          <a:lstStyle/>
          <a:p>
            <a:r>
              <a:rPr lang="en-CA" dirty="0"/>
              <a:t>Movement Orders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750887" y="1388020"/>
            <a:ext cx="3821113" cy="896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Intake (getting there)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220072" y="1421375"/>
            <a:ext cx="4129087" cy="82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Exhaust (coming home)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5C7CD3-EDDA-418E-93D6-D6879614F19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-5661" y="1858550"/>
            <a:ext cx="4409273" cy="5602897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E2F4017-460F-4F41-9D51-67CA5B4F3C2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4382879" y="1873448"/>
            <a:ext cx="4779286" cy="60266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033EE7-A8F2-4C8D-8C57-85A6A5B1C2E9}"/>
              </a:ext>
            </a:extLst>
          </p:cNvPr>
          <p:cNvSpPr/>
          <p:nvPr/>
        </p:nvSpPr>
        <p:spPr>
          <a:xfrm>
            <a:off x="35496" y="2267189"/>
            <a:ext cx="1584176" cy="8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012935-B7F3-48BB-ACBE-89A1BB65040F}"/>
              </a:ext>
            </a:extLst>
          </p:cNvPr>
          <p:cNvSpPr/>
          <p:nvPr/>
        </p:nvSpPr>
        <p:spPr>
          <a:xfrm>
            <a:off x="4403612" y="2308034"/>
            <a:ext cx="1752564" cy="112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EFBEC-196B-47CF-A4A5-864D5865EC07}"/>
              </a:ext>
            </a:extLst>
          </p:cNvPr>
          <p:cNvSpPr/>
          <p:nvPr/>
        </p:nvSpPr>
        <p:spPr>
          <a:xfrm>
            <a:off x="3059832" y="1714376"/>
            <a:ext cx="1532901" cy="570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41F19D-FEF3-40CE-A517-AC4715FD06F2}"/>
              </a:ext>
            </a:extLst>
          </p:cNvPr>
          <p:cNvSpPr/>
          <p:nvPr/>
        </p:nvSpPr>
        <p:spPr>
          <a:xfrm>
            <a:off x="7722761" y="1737452"/>
            <a:ext cx="1532901" cy="570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88740-B14F-48D6-B61F-82A89A44A9C4}"/>
              </a:ext>
            </a:extLst>
          </p:cNvPr>
          <p:cNvSpPr txBox="1"/>
          <p:nvPr/>
        </p:nvSpPr>
        <p:spPr>
          <a:xfrm>
            <a:off x="213171" y="5285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Baggage requirements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55020D-A419-4F00-A221-ED0F9FD0E010}"/>
              </a:ext>
            </a:extLst>
          </p:cNvPr>
          <p:cNvCxnSpPr>
            <a:stCxn id="2" idx="3"/>
          </p:cNvCxnSpPr>
          <p:nvPr/>
        </p:nvCxnSpPr>
        <p:spPr>
          <a:xfrm flipV="1">
            <a:off x="2661443" y="5301208"/>
            <a:ext cx="612594" cy="1687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5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animBg="1"/>
      <p:bldP spid="15" grpId="0" animBg="1"/>
      <p:bldP spid="1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CC67-F3C1-43BD-AC7E-97794CF3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case of emergency while travelling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13E56-8F2F-4538-B5DB-1C19B3FF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854" y="2204700"/>
            <a:ext cx="6079544" cy="1008111"/>
          </a:xfrm>
        </p:spPr>
        <p:txBody>
          <a:bodyPr>
            <a:noAutofit/>
          </a:bodyPr>
          <a:lstStyle/>
          <a:p>
            <a:r>
              <a:rPr lang="en-US" sz="3200" b="1" dirty="0"/>
              <a:t>RCSU (PAC) Movements Number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063FA-2D16-4930-9675-1A2A958BC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8302" y="3138942"/>
            <a:ext cx="5832648" cy="1081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hlinkClick r:id="rId2"/>
              </a:rPr>
              <a:t>RCSUPTransportation@forces.gc.ca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1-866-668-8388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FA8EE-17AE-44DC-8496-2BFD57B95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3046" y="5187263"/>
            <a:ext cx="7103119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243 Ogopogo Summer Contact Officer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EA8D2-C930-4224-B901-43A4ACF29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44926" y="5832648"/>
            <a:ext cx="6319360" cy="12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Lt Rojas ,D - admino@243air.com</a:t>
            </a:r>
          </a:p>
          <a:p>
            <a:pPr marL="0" indent="0" algn="ctr">
              <a:buNone/>
            </a:pPr>
            <a:r>
              <a:rPr lang="en-US" sz="2800" dirty="0"/>
              <a:t>250-826-7471</a:t>
            </a:r>
          </a:p>
          <a:p>
            <a:pPr lvl="1"/>
            <a:endParaRPr lang="en-US" sz="2800" dirty="0"/>
          </a:p>
        </p:txBody>
      </p:sp>
      <p:pic>
        <p:nvPicPr>
          <p:cNvPr id="13" name="Picture 12" descr="Screen of a cell phone&#10;&#10;Description automatically generated">
            <a:extLst>
              <a:ext uri="{FF2B5EF4-FFF2-40B4-BE49-F238E27FC236}">
                <a16:creationId xmlns:a16="http://schemas.microsoft.com/office/drawing/2014/main" id="{ACC49866-F876-4301-A4E6-9D529E84B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23287"/>
            <a:ext cx="1495068" cy="1495068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B73123E7-3600-4C00-BDB0-8522841E5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26" y="3755496"/>
            <a:ext cx="936104" cy="1430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48B60A-AA95-4951-981A-386BF426A3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74" y="3957833"/>
            <a:ext cx="1439142" cy="1100927"/>
          </a:xfrm>
          <a:prstGeom prst="rect">
            <a:avLst/>
          </a:prstGeom>
        </p:spPr>
      </p:pic>
      <p:pic>
        <p:nvPicPr>
          <p:cNvPr id="3074" name="Picture 2" descr="data:image/png;base64,iVBORw0KGgoAAAANSUhEUgAAAN8AAADiCAMAAAD5w+JtAAAAhFBMVEUAcsb///8Aa8Slw+UAZ8IAcMUMdcfg7PcAbsXb6PUAbMQAZcIAacMAY8EAc8fK3PDV5PN3p9q/1Ox/rNzr8/r2+v2avOJvotgZecmyzOnP4PFemNRTktKIsd4ffMpFi884hc22z+pnmtSSt+Argcw/ic9UlNIAW7+sx+efwOTx9/xzpNlvjp+RAAAJfklEQVR4nO2de3f6KBPHMYJiLtV6t96r7aP2/b+/B1J/1kAgQIghWb5/7Dl71iV8MswwDJCCTr0aHLf7boXtgwrbLtDo8n4OYIBh6/huH9fFLiJoCBAFbeK7DeefS/gPDbSJbzo+rd+SDFpb+PrH7QbBOGTRWsBHA2RA0FAeWrP5RpfJgQRICVpT+WYf3Z9zGkXkaA3ko7GfCZBt4ZsO5+tlpIPWGD4S+7+RltUaw5fG/kgWIBvLN1hN9rE09jeWjyTHNPabjEfH+Wjs3+lHkSbwkeR4sTOMIo7zTcfzNchJjlvAR2L/5g3GVaDVzUdiv4UA6SQfif1fmKJVSFYP34zGftXkuFl8s+F1sYsriSJ1801pYaSaAFk3X1oYsT6tOcJ3SpPjmtBewFdt7K+fr355Ps/n+eqT5/N8nq8+eT7P5/nqk+fzfJ6vPnk+z+f56tN/hm8Q9OzpcHWPDyKLCtDQOT6r7aLk2Go+AJJhu/kQajcfCK62WzRQhXzobLtFA1XIB+reO6LyfKZC8NtyiyaqjA/DS5vjJ9xPWzy/I3h1L/+01yg8TB3Mr201ieDcxfWRLb743Hdy/WeHD0UnR9e3VviC3cDV9bsFPhRtO5328gXLQae9fCiadDrt5Qt6IxavRXwoeufoWsQXvg1z8ErzIYSJUJlDiDb4ULTIoyvFh3AA497XerH43C9DGJueIbXAF6Jc45XhwxAtVoPZo6H+8b0HQ5OWSvOh6FNAZ8yH4TrnjX0sINZvqywfxmMh3tCoRRKqpvnt3d4T7VFajg/B9Sy/L0Q/iUGLAH71hS12+odYs7lSfDg8io33ZuIvKLmK6ahOkeH9W30+BDdi471r9uPeJBoIW/z33qBWw+Z8OF6JO9EzCnZ4eSvCIx3VGqKmfAjuxX0xMx5AO/F4eFI/1mjdkA/F4n3fITAyHkBvSnhkptDoqhkf/BKEcHPjkVcmCZxZrSLlVk347tW//Hdr5nlEkXgi5fQTqLZqwBcf7BuPdCRvASLUUvUx2nx/1T9eHz3l98o1u9TB64xUcwddvqfqHydz45HR+aHF1/lRzEX1+DLVP0YljEdmvtwV1uzj0u2ucqf8meIkocWXrf5lVcZ4ACQ5k+l4H8EgCGIYvueMmZPa29TgQ8mWf4wN45ElJFea6gzOj0QM4YT/74oGVOcLlnwB6WE8/YVLRpCLyJfscAgO3DMnShPRH598zsyp/tkyXp73ddne4B37k77SJP/gux1kiXnQE8e3ssYj5mMbH/LhP9ywz92rPPbp/GBXuP5HiXjyLW08mlczbd7yfItLmlYqD34+H3lb55tQUP2zZDzSBzZj+M570QgyMfamMqNlz3+OEe+0wuofNd6ytPGIIBP+c0YnFf5hnq4yQNnzrdw0hpE477VhvJzh+SVolTXgXOHlcud3R7vn9TGKPoWLMguelwozkXkkCowBkzyNVFISfp06//NCWfXPjvGIYuYZC9HExuXgZnyd6f6XEMFvsfGseF4qNjcT9zpi0kPRQC7gI6EXY1pAOoroOpNS2WZGrFXGYj420E6KFxGC8/OzzyTZCAtII3vGI6+Rqe9LOo2YOf5S3A3h/YC+eKkwseV5qUImapzFjSOc/emw2AH17z9YNR4R4wUzWZ+ZmXJaAZ9d49E+Z5cl0qDPhNpZifGZL9vGA9zaSJpVBkwO2it813p81o1HFGYfIU1KQmaFvbPKV4Hx0msEGb3LYj67UCyeADX4thUYj88+1zI+doLYqPONCuqrlRiPdvlLo8vsj6UvI9VffeJ/ksomMZ69hIXpMmOSg5SPKcN8avBBlAgr01UZjwivs4+STO/0ykj2xwsdPvG2UDWe9ys2PZPzMc6qyUdWDJeXGg/wfPLxyfBpjc/03/k99co871fs+JQWHdjx+a0eP//Vd8MwkwMNdlUaD/DxZa0TP4srMHz9OlNP2uqdVjAQ22WpS7EvQ+qsqfLq8yG41wMH54qNB/ght5WV3UMmf9HIP5/3H+7F+Hm1nnd/FpOfdaX5J7NWLP7ArWB/JUTrb1y98dIeZLs8lh1vCbLhXaHCK9o/Qq/6QC67PpJumzAbFQoFwirvN6qJ3VyRvVemwnvUWN/Wxhccs3ySBJsttZ2KtwDr52PXrFexUTCzxime3h3gY+c0iQOylW6FQ9kO8DEThKToEGd/qFA+c4CP2x4TDlC2OqGywekAH3sUUXgyImIOOBSvjpzgY1cQnW2+XdCe+Z3W33eqj4/NYERxI2F2DJSOgbrAx4bFzjEvhHIHDKWVxMf/5QAf/mYNuOBHKLeL3Qm0zofUyAcibifui81MEGZLQyulc+ZO8LHLHqJ9tvcYcJUvaaHmISf42H09qkny514o4m9aKOz9UTnBx5/woR1aJwHGCOMg2uecclDYe09bdoIPxTwAWb6uJp/fn5NLXlFWskufkRt8eQdA5VI9YO4IH4CFF48yEqQ4vFzh46c3mdQ76wqf3v2H4rrgo1lX+EB0VMYr3vZ7yB0+9iCFWNvK71dVIoTVLlhd1W9XOcUHUKgCONe61usSH5nmi2/p6AxO4BgfSTQLrhfPNpoXqN3io/ursiu4Y6R7xd81PoDF9+/6G/3dSOf4AIjxKc+GH+s6vs9QhVAQbS6ZUDobbpcmdG7yAYoIwWZyvayOq+5pcQ6g6Z/qdJQPpB+3obf/gqDU3w90l8+OPF+z5fmaLc9nrnZ/Hxqgpe0WDVQhXzix3aKBKuSDH7ZbNFCF3y8/tOf7inlKBq3miy4t+j4mJ5TQj4fZbNFQVfChMNqny1NrLZrr6f4KtKXz5L4ZVDcceOKb9S3paTeybjhgcj9VQ3XDAc/n+TxfnfJ8ns/z1SfP5/k8X33yfJ7P89Unz+f5PF998nyez/PVJ8/n+cR8EAZlDsc5zzcbztcIxuGrvkXyar70n9PxdhPWZcgX8KXqryaHgFqypXxUs1F3sYtea8lX8v1CEpd8e51LvpwvFXHJffASQ9bDl4q6ZGz+lzWd56Oq3CVr5vuFJC7Zqyi2usCXirpkBemOM3yp7rOkRUi3+FIRl1wmtizpIB9V6pKRBZd0lC8VTVzjkoZ0mS/VfZYsfb+qCtngS0Vd0iy4NoOP6uGSZn//tgpZ5Us1HZ/2WMeQDeNLRV0SKs6STeRLRRNXBZdsLB/VjbgkkLtko/lS0VlS7JLN50t1d0l+lmwJX6o8l2wTHxV1SfTkkm3jS0VnSfRryFbypeoftxtULd//AYVmq/e3Ohb1AAAAAElFTkSuQmCC">
            <a:extLst>
              <a:ext uri="{FF2B5EF4-FFF2-40B4-BE49-F238E27FC236}">
                <a16:creationId xmlns:a16="http://schemas.microsoft.com/office/drawing/2014/main" id="{D8FC6791-F733-40A6-A84D-28FE339D7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50" y="3815017"/>
            <a:ext cx="1368152" cy="13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9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Travel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504" y="1984621"/>
            <a:ext cx="3034352" cy="639762"/>
          </a:xfrm>
        </p:spPr>
        <p:txBody>
          <a:bodyPr>
            <a:normAutofit fontScale="92500"/>
          </a:bodyPr>
          <a:lstStyle/>
          <a:p>
            <a:r>
              <a:rPr lang="en-CA" b="1" dirty="0"/>
              <a:t>What to travel with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08" y="2525635"/>
            <a:ext cx="3528392" cy="2697163"/>
          </a:xfrm>
        </p:spPr>
        <p:txBody>
          <a:bodyPr/>
          <a:lstStyle/>
          <a:p>
            <a:r>
              <a:rPr lang="en-CA" dirty="0"/>
              <a:t>Government issued ID</a:t>
            </a:r>
          </a:p>
          <a:p>
            <a:pPr lvl="1"/>
            <a:r>
              <a:rPr lang="en-CA" dirty="0"/>
              <a:t>Passport, BCID, BCDL</a:t>
            </a:r>
          </a:p>
          <a:p>
            <a:pPr lvl="1"/>
            <a:r>
              <a:rPr lang="en-CA" dirty="0"/>
              <a:t>Name must match all documents</a:t>
            </a:r>
          </a:p>
          <a:p>
            <a:r>
              <a:rPr lang="en-CA" dirty="0"/>
              <a:t>Movement Order (intake / exhaust)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937" y="4176704"/>
            <a:ext cx="1984304" cy="639762"/>
          </a:xfrm>
        </p:spPr>
        <p:txBody>
          <a:bodyPr>
            <a:normAutofit fontScale="92500"/>
          </a:bodyPr>
          <a:lstStyle/>
          <a:p>
            <a:r>
              <a:rPr lang="en-CA" b="1" dirty="0"/>
              <a:t>What to wear: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7654" y="6301708"/>
            <a:ext cx="2913440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400" dirty="0"/>
              <a:t>Uniform FTU (CAP Only) or  C2 CTC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32328" y="4572785"/>
            <a:ext cx="382219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What time to arrive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C7AC9-3EB9-4C6B-B8EA-1749DEDC5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52"/>
          <a:stretch/>
        </p:blipFill>
        <p:spPr>
          <a:xfrm>
            <a:off x="7617682" y="2676380"/>
            <a:ext cx="1419710" cy="3689795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0FF0A45-93C1-4254-9657-2E3982B16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18" r="28165" b="69855"/>
          <a:stretch/>
        </p:blipFill>
        <p:spPr>
          <a:xfrm>
            <a:off x="241505" y="5029898"/>
            <a:ext cx="5626640" cy="127181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0112EC73-BAA7-463D-A87F-D047C7560ADF}"/>
              </a:ext>
            </a:extLst>
          </p:cNvPr>
          <p:cNvSpPr/>
          <p:nvPr/>
        </p:nvSpPr>
        <p:spPr>
          <a:xfrm>
            <a:off x="3030409" y="2552089"/>
            <a:ext cx="720080" cy="19570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C44C1BD-62E6-427A-B5E8-40E5CE2AC93A}"/>
              </a:ext>
            </a:extLst>
          </p:cNvPr>
          <p:cNvSpPr txBox="1">
            <a:spLocks/>
          </p:cNvSpPr>
          <p:nvPr/>
        </p:nvSpPr>
        <p:spPr>
          <a:xfrm>
            <a:off x="3750489" y="3123060"/>
            <a:ext cx="2017122" cy="85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dirty="0"/>
              <a:t>Put these all in a zip lock bag!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F52D55-2F36-887D-9F5F-AFC8E0AA3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654" y="2676380"/>
            <a:ext cx="1520172" cy="37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E4FC-1B3F-4A0F-A2C4-6B1ABD97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Request for Parental/Guardian Pick up/Drop Off of Cadets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30F8D1-D2C5-40BF-9361-B78D85C44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7" y="1772816"/>
            <a:ext cx="5515862" cy="6858000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108AD25-561A-4B93-962C-8A09BF036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3650" y="2780928"/>
            <a:ext cx="3492846" cy="4077072"/>
          </a:xfrm>
        </p:spPr>
        <p:txBody>
          <a:bodyPr>
            <a:normAutofit/>
          </a:bodyPr>
          <a:lstStyle/>
          <a:p>
            <a:r>
              <a:rPr lang="en-US" dirty="0"/>
              <a:t>Only if you want to pick-up your Cadet at end of course</a:t>
            </a:r>
          </a:p>
          <a:p>
            <a:endParaRPr lang="en-US" dirty="0"/>
          </a:p>
          <a:p>
            <a:r>
              <a:rPr lang="en-US" dirty="0"/>
              <a:t>Completed forms to Commanding Officer</a:t>
            </a:r>
          </a:p>
          <a:p>
            <a:pPr lvl="1"/>
            <a:r>
              <a:rPr lang="en-US" dirty="0">
                <a:hlinkClick r:id="rId3"/>
              </a:rPr>
              <a:t>CO@243air.com</a:t>
            </a:r>
            <a:endParaRPr lang="en-US" dirty="0"/>
          </a:p>
          <a:p>
            <a:pPr lvl="1"/>
            <a:r>
              <a:rPr lang="en-US" dirty="0"/>
              <a:t>In person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Need to be in ASAP!</a:t>
            </a:r>
          </a:p>
        </p:txBody>
      </p:sp>
    </p:spTree>
    <p:extLst>
      <p:ext uri="{BB962C8B-B14F-4D97-AF65-F5344CB8AC3E}">
        <p14:creationId xmlns:p14="http://schemas.microsoft.com/office/powerpoint/2010/main" val="344041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Joining Instructions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31640" y="2633215"/>
            <a:ext cx="6417734" cy="939801"/>
          </a:xfrm>
        </p:spPr>
        <p:txBody>
          <a:bodyPr/>
          <a:lstStyle/>
          <a:p>
            <a:r>
              <a:rPr lang="en-CA" dirty="0"/>
              <a:t>CTC Bible</a:t>
            </a:r>
          </a:p>
        </p:txBody>
      </p:sp>
    </p:spTree>
    <p:extLst>
      <p:ext uri="{BB962C8B-B14F-4D97-AF65-F5344CB8AC3E}">
        <p14:creationId xmlns:p14="http://schemas.microsoft.com/office/powerpoint/2010/main" val="321456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CDDC1-D33F-4EA1-973A-CBC265D7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01BAC9-A7C2-4F26-A64F-18EB501DC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28" y="2149476"/>
            <a:ext cx="3822192" cy="639762"/>
          </a:xfrm>
        </p:spPr>
        <p:txBody>
          <a:bodyPr/>
          <a:lstStyle/>
          <a:p>
            <a:r>
              <a:rPr lang="en-US" b="1" dirty="0"/>
              <a:t>What it Covers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89A115-3941-4325-A0A9-713179F66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119" y="2789238"/>
            <a:ext cx="3820055" cy="3530798"/>
          </a:xfrm>
        </p:spPr>
        <p:txBody>
          <a:bodyPr/>
          <a:lstStyle/>
          <a:p>
            <a:r>
              <a:rPr lang="en-US" dirty="0"/>
              <a:t>Code of Conduct</a:t>
            </a:r>
          </a:p>
          <a:p>
            <a:r>
              <a:rPr lang="en-US" dirty="0"/>
              <a:t>What to (and NOT) pack</a:t>
            </a:r>
          </a:p>
          <a:p>
            <a:r>
              <a:rPr lang="en-US" dirty="0"/>
              <a:t>Graduation dates</a:t>
            </a:r>
          </a:p>
          <a:p>
            <a:r>
              <a:rPr lang="en-US" dirty="0"/>
              <a:t>Accommodations</a:t>
            </a:r>
          </a:p>
          <a:p>
            <a:r>
              <a:rPr lang="en-US" dirty="0"/>
              <a:t>Contact information</a:t>
            </a:r>
          </a:p>
          <a:p>
            <a:r>
              <a:rPr lang="en-US" dirty="0"/>
              <a:t>Medical &amp; Dental</a:t>
            </a:r>
          </a:p>
          <a:p>
            <a:r>
              <a:rPr lang="en-US" dirty="0"/>
              <a:t>Some Courses Hybrid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F1859A-527F-4564-91F3-90685FD7E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178" y="5680274"/>
            <a:ext cx="4320480" cy="6397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READ THIS IN DETAIL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9A7061C-28E0-43D3-98D7-ED0FB1B2F5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97812" y="2146273"/>
            <a:ext cx="3584260" cy="4179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2F8230-ECB5-48CC-B78C-54E673432E1A}"/>
              </a:ext>
            </a:extLst>
          </p:cNvPr>
          <p:cNvSpPr txBox="1"/>
          <p:nvPr/>
        </p:nvSpPr>
        <p:spPr>
          <a:xfrm>
            <a:off x="4997812" y="6268607"/>
            <a:ext cx="3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hlinkClick r:id="rId4"/>
              </a:rPr>
              <a:t>243air.com </a:t>
            </a:r>
            <a:r>
              <a:rPr lang="en-US" sz="3200" dirty="0">
                <a:solidFill>
                  <a:schemeClr val="accent1"/>
                </a:solidFill>
              </a:rPr>
              <a:t>for all JIs</a:t>
            </a:r>
          </a:p>
        </p:txBody>
      </p:sp>
    </p:spTree>
    <p:extLst>
      <p:ext uri="{BB962C8B-B14F-4D97-AF65-F5344CB8AC3E}">
        <p14:creationId xmlns:p14="http://schemas.microsoft.com/office/powerpoint/2010/main" val="14917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2C00-B5BF-4FF9-B9D5-E5465E40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Baggage / Packing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53015-B1EC-48FA-A170-501D18B0E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9" y="2740224"/>
            <a:ext cx="3822192" cy="639762"/>
          </a:xfrm>
        </p:spPr>
        <p:txBody>
          <a:bodyPr/>
          <a:lstStyle/>
          <a:p>
            <a:r>
              <a:rPr lang="en-US" b="1" dirty="0"/>
              <a:t>General 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1F915-0550-43C4-8048-5C6320614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5" y="3328455"/>
            <a:ext cx="3384376" cy="35295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Identification (name, </a:t>
            </a:r>
            <a:r>
              <a:rPr lang="en-US" dirty="0" err="1"/>
              <a:t>colour</a:t>
            </a:r>
            <a:r>
              <a:rPr lang="en-US" dirty="0"/>
              <a:t>)</a:t>
            </a:r>
          </a:p>
          <a:p>
            <a:r>
              <a:rPr lang="en-US" dirty="0"/>
              <a:t>No garbage bags or bags with broken zippers</a:t>
            </a:r>
          </a:p>
          <a:p>
            <a:r>
              <a:rPr lang="en-US" dirty="0"/>
              <a:t>No:</a:t>
            </a:r>
          </a:p>
          <a:p>
            <a:pPr lvl="1"/>
            <a:r>
              <a:rPr lang="en-US" dirty="0"/>
              <a:t>Ironing boards</a:t>
            </a:r>
          </a:p>
          <a:p>
            <a:pPr lvl="1"/>
            <a:r>
              <a:rPr lang="en-US" dirty="0"/>
              <a:t>Breakables</a:t>
            </a:r>
          </a:p>
          <a:p>
            <a:pPr lvl="1"/>
            <a:r>
              <a:rPr lang="en-US" dirty="0"/>
              <a:t>Aerosol cans </a:t>
            </a:r>
            <a:r>
              <a:rPr lang="en-US" b="1" dirty="0"/>
              <a:t>without</a:t>
            </a:r>
            <a:r>
              <a:rPr lang="en-US" dirty="0"/>
              <a:t> pressure release </a:t>
            </a:r>
          </a:p>
          <a:p>
            <a:pPr lvl="1"/>
            <a:r>
              <a:rPr lang="en-US" dirty="0"/>
              <a:t>Prohibited / Restricted items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BEFAC4-5A3B-48AD-ACFA-EDA0BA740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30175" y="2740224"/>
            <a:ext cx="3822192" cy="639762"/>
          </a:xfrm>
        </p:spPr>
        <p:txBody>
          <a:bodyPr/>
          <a:lstStyle/>
          <a:p>
            <a:r>
              <a:rPr lang="en-US" b="1" dirty="0"/>
              <a:t>Special Notes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D2815-9E60-4E18-8079-8A3CBB687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76617" y="3415812"/>
            <a:ext cx="3003060" cy="34459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Combination Locks x 2</a:t>
            </a:r>
          </a:p>
          <a:p>
            <a:r>
              <a:rPr lang="en-US" dirty="0"/>
              <a:t>Sandals</a:t>
            </a:r>
          </a:p>
          <a:p>
            <a:r>
              <a:rPr lang="en-US" dirty="0"/>
              <a:t>All uniform parts</a:t>
            </a:r>
          </a:p>
          <a:p>
            <a:r>
              <a:rPr lang="en-US" dirty="0"/>
              <a:t>Appropriate civilian attire – minimal</a:t>
            </a:r>
          </a:p>
          <a:p>
            <a:r>
              <a:rPr lang="en-US" dirty="0"/>
              <a:t>Tilly hat if you have one.</a:t>
            </a:r>
          </a:p>
          <a:p>
            <a:r>
              <a:rPr lang="en-US" dirty="0"/>
              <a:t>Shoes (runners) x 2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LABEL EVERYTHING!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FF0000"/>
                </a:solidFill>
              </a:rPr>
              <a:t>(In sharpie)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D759C65-6707-4861-9C56-509E4E958295}"/>
              </a:ext>
            </a:extLst>
          </p:cNvPr>
          <p:cNvSpPr txBox="1">
            <a:spLocks/>
          </p:cNvSpPr>
          <p:nvPr/>
        </p:nvSpPr>
        <p:spPr>
          <a:xfrm>
            <a:off x="6045280" y="2758137"/>
            <a:ext cx="382219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Kit Inspection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B5C9383-4522-4B6D-BAFC-0507DB917A6F}"/>
              </a:ext>
            </a:extLst>
          </p:cNvPr>
          <p:cNvSpPr txBox="1">
            <a:spLocks/>
          </p:cNvSpPr>
          <p:nvPr/>
        </p:nvSpPr>
        <p:spPr>
          <a:xfrm>
            <a:off x="6679677" y="3433505"/>
            <a:ext cx="2464323" cy="337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CATO 12-50 – Searches &amp; Inspections of Cadets</a:t>
            </a:r>
          </a:p>
          <a:p>
            <a:r>
              <a:rPr lang="en-US" dirty="0"/>
              <a:t>Prohibited / restricted items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0EDA270-4DB5-4E97-8431-B1D7DD8257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06" b="66528" l="15703" r="83438">
                        <a14:foregroundMark x1="17266" y1="38889" x2="19063" y2="48056"/>
                        <a14:foregroundMark x1="19063" y1="48056" x2="21172" y2="49306"/>
                        <a14:foregroundMark x1="19922" y1="40556" x2="15781" y2="46389"/>
                        <a14:foregroundMark x1="15781" y1="46389" x2="15781" y2="59722"/>
                        <a14:foregroundMark x1="38828" y1="48889" x2="37188" y2="58472"/>
                        <a14:foregroundMark x1="37188" y1="58472" x2="38047" y2="61250"/>
                        <a14:foregroundMark x1="43438" y1="51250" x2="48359" y2="54861"/>
                        <a14:foregroundMark x1="41797" y1="48472" x2="41016" y2="54444"/>
                        <a14:foregroundMark x1="51484" y1="40417" x2="54063" y2="49306"/>
                        <a14:foregroundMark x1="54063" y1="49306" x2="54063" y2="51528"/>
                        <a14:foregroundMark x1="53125" y1="43194" x2="47266" y2="41111"/>
                        <a14:foregroundMark x1="47266" y1="41111" x2="42188" y2="43611"/>
                        <a14:foregroundMark x1="42188" y1="43611" x2="42109" y2="48194"/>
                        <a14:foregroundMark x1="53828" y1="49861" x2="53594" y2="59444"/>
                        <a14:foregroundMark x1="41563" y1="54306" x2="41797" y2="59861"/>
                        <a14:foregroundMark x1="55547" y1="47083" x2="57656" y2="56528"/>
                        <a14:foregroundMark x1="57656" y1="56528" x2="57344" y2="57222"/>
                        <a14:foregroundMark x1="69766" y1="44583" x2="83438" y2="64722"/>
                        <a14:foregroundMark x1="78125" y1="39583" x2="74453" y2="39028"/>
                        <a14:foregroundMark x1="68359" y1="64444" x2="69688" y2="6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27600" r="12200" b="29000"/>
          <a:stretch/>
        </p:blipFill>
        <p:spPr>
          <a:xfrm>
            <a:off x="457200" y="1731290"/>
            <a:ext cx="3798596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8660-2845-4497-AEF4-D148D197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DAF3E-C371-492C-8C24-DF69FCB6D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958" y="2170486"/>
            <a:ext cx="3822192" cy="63976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In-Routine (Once you arrive)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6EA1F-F497-41E4-87E0-5F66CABAD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2810248"/>
            <a:ext cx="5616624" cy="3787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Offer of Participation (Cadet, Parent, Squadron)</a:t>
            </a:r>
          </a:p>
          <a:p>
            <a:r>
              <a:rPr lang="en-US" dirty="0"/>
              <a:t>If you don’t have a copy of your offer of Participation, please ask our administration officer</a:t>
            </a:r>
          </a:p>
          <a:p>
            <a:r>
              <a:rPr lang="en-US" dirty="0"/>
              <a:t>Medical</a:t>
            </a:r>
          </a:p>
          <a:p>
            <a:pPr lvl="1"/>
            <a:r>
              <a:rPr lang="en-US" dirty="0"/>
              <a:t>Provincial Health Card (or copy)</a:t>
            </a:r>
          </a:p>
          <a:p>
            <a:pPr lvl="1"/>
            <a:r>
              <a:rPr lang="en-US" dirty="0"/>
              <a:t>Eyeglasses &amp; prescription (as needed)</a:t>
            </a:r>
          </a:p>
          <a:p>
            <a:pPr lvl="1"/>
            <a:r>
              <a:rPr lang="en-US" dirty="0"/>
              <a:t>Blister pack &amp; medication/OTC form (as needed)</a:t>
            </a:r>
          </a:p>
          <a:p>
            <a:r>
              <a:rPr lang="en-US" dirty="0"/>
              <a:t>Code of Conduct - signed</a:t>
            </a:r>
          </a:p>
          <a:p>
            <a:r>
              <a:rPr lang="en-US" dirty="0"/>
              <a:t>Movement Orders (Cadet, Parent, Squadron)</a:t>
            </a:r>
          </a:p>
          <a:p>
            <a:r>
              <a:rPr lang="en-US" dirty="0"/>
              <a:t>Leave pass (as needed)</a:t>
            </a:r>
          </a:p>
          <a:p>
            <a:endParaRPr lang="en-US" dirty="0"/>
          </a:p>
        </p:txBody>
      </p:sp>
      <p:pic>
        <p:nvPicPr>
          <p:cNvPr id="10" name="Picture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221A4BD-8369-4685-A5BE-CEFD9D9AA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42913"/>
          <a:stretch/>
        </p:blipFill>
        <p:spPr>
          <a:xfrm>
            <a:off x="5987773" y="2810248"/>
            <a:ext cx="2699027" cy="3685358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3B54C985-4800-447F-98CD-4DFBFA965644}"/>
              </a:ext>
            </a:extLst>
          </p:cNvPr>
          <p:cNvSpPr/>
          <p:nvPr/>
        </p:nvSpPr>
        <p:spPr>
          <a:xfrm rot="5400000">
            <a:off x="2267743" y="2996955"/>
            <a:ext cx="1152129" cy="5328592"/>
          </a:xfrm>
          <a:prstGeom prst="rightBrace">
            <a:avLst>
              <a:gd name="adj1" fmla="val 8333"/>
              <a:gd name="adj2" fmla="val 496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2E0BEA-0E4F-4702-A3D5-0E81E7A00366}"/>
              </a:ext>
            </a:extLst>
          </p:cNvPr>
          <p:cNvSpPr txBox="1">
            <a:spLocks/>
          </p:cNvSpPr>
          <p:nvPr/>
        </p:nvSpPr>
        <p:spPr>
          <a:xfrm>
            <a:off x="611560" y="6237312"/>
            <a:ext cx="4068901" cy="85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dirty="0"/>
              <a:t>Put these all in a large zip lock bag!</a:t>
            </a:r>
          </a:p>
        </p:txBody>
      </p:sp>
    </p:spTree>
    <p:extLst>
      <p:ext uri="{BB962C8B-B14F-4D97-AF65-F5344CB8AC3E}">
        <p14:creationId xmlns:p14="http://schemas.microsoft.com/office/powerpoint/2010/main" val="88958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406D-8ECB-4EE7-B593-7DD246AD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Visits / Leave Pass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84208-5039-427D-8167-0A779C9ED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68552" y="2492896"/>
            <a:ext cx="4211960" cy="4365104"/>
          </a:xfrm>
        </p:spPr>
        <p:txBody>
          <a:bodyPr>
            <a:normAutofit/>
          </a:bodyPr>
          <a:lstStyle/>
          <a:p>
            <a:r>
              <a:rPr lang="en-US" dirty="0"/>
              <a:t>Weekend leave &amp; non-training hours</a:t>
            </a:r>
          </a:p>
          <a:p>
            <a:pPr lvl="1"/>
            <a:r>
              <a:rPr lang="en-US" b="1" dirty="0"/>
              <a:t>Only release cadets to authorized adults on the form</a:t>
            </a:r>
          </a:p>
          <a:p>
            <a:pPr lvl="1"/>
            <a:endParaRPr lang="en-US" b="1" dirty="0"/>
          </a:p>
          <a:p>
            <a:pPr marL="301943" lvl="1" indent="0">
              <a:buNone/>
            </a:pPr>
            <a:endParaRPr lang="en-US" b="1" dirty="0"/>
          </a:p>
          <a:p>
            <a:pPr marL="301943" lvl="1" indent="0">
              <a:buNone/>
            </a:pPr>
            <a:endParaRPr lang="en-US" b="1" dirty="0"/>
          </a:p>
          <a:p>
            <a:pPr marL="301943" lvl="1" indent="0">
              <a:buNone/>
            </a:pPr>
            <a:endParaRPr lang="en-US" b="1" dirty="0"/>
          </a:p>
          <a:p>
            <a:pPr marL="301943" lvl="1" indent="0">
              <a:buNone/>
            </a:pPr>
            <a:endParaRPr lang="en-US" b="1" dirty="0"/>
          </a:p>
          <a:p>
            <a:pPr marL="301943" lvl="1" indent="0">
              <a:buNone/>
            </a:pPr>
            <a:endParaRPr lang="en-US" b="1" dirty="0"/>
          </a:p>
          <a:p>
            <a:pPr marL="301943" lvl="1" indent="0">
              <a:buNone/>
            </a:pPr>
            <a:endParaRPr lang="en-US" b="1" dirty="0"/>
          </a:p>
          <a:p>
            <a:pPr marL="0" lvl="1" indent="0">
              <a:buNone/>
            </a:pPr>
            <a:r>
              <a:rPr lang="en-US" dirty="0"/>
              <a:t>Example: Grandpa/grandma want to visit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746ECE-17FB-4994-B04D-80FCDA6CB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204864"/>
            <a:ext cx="5040560" cy="4582327"/>
          </a:xfrm>
          <a:prstGeom prst="rect">
            <a:avLst/>
          </a:prstGeom>
        </p:spPr>
      </p:pic>
      <p:pic>
        <p:nvPicPr>
          <p:cNvPr id="1026" name="Picture 2" descr="Image result for youth safety">
            <a:extLst>
              <a:ext uri="{FF2B5EF4-FFF2-40B4-BE49-F238E27FC236}">
                <a16:creationId xmlns:a16="http://schemas.microsoft.com/office/drawing/2014/main" id="{168BBBBC-D80D-4C84-B954-FB4439D9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376264" cy="17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2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049C-179D-4BB2-81DD-E1AAA0FA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CTC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6616F-8A85-4C27-8497-8D369E468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656" y="2564904"/>
            <a:ext cx="6417734" cy="939801"/>
          </a:xfrm>
        </p:spPr>
        <p:txBody>
          <a:bodyPr/>
          <a:lstStyle/>
          <a:p>
            <a:r>
              <a:rPr lang="en-US" dirty="0"/>
              <a:t>What my summer experience will be like</a:t>
            </a:r>
          </a:p>
        </p:txBody>
      </p:sp>
    </p:spTree>
    <p:extLst>
      <p:ext uri="{BB962C8B-B14F-4D97-AF65-F5344CB8AC3E}">
        <p14:creationId xmlns:p14="http://schemas.microsoft.com/office/powerpoint/2010/main" val="353634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Congratulations!</a:t>
            </a:r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E2F330A-A1CF-B30E-6A02-EF77834ED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42542"/>
            <a:ext cx="5112568" cy="43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13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3185F8-1AB5-4A3E-9163-0A63F31F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CTC Life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8C485-47AF-49D9-9C79-7E9B53E23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96552" y="2678113"/>
            <a:ext cx="3822192" cy="639762"/>
          </a:xfrm>
        </p:spPr>
        <p:txBody>
          <a:bodyPr/>
          <a:lstStyle/>
          <a:p>
            <a:r>
              <a:rPr lang="en-US" b="1" dirty="0"/>
              <a:t>Banking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B7173-421E-47DC-B9E9-52B4C76A4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928" y="3231119"/>
            <a:ext cx="4608511" cy="35102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ATM on base</a:t>
            </a:r>
          </a:p>
          <a:p>
            <a:r>
              <a:rPr lang="en-US" dirty="0"/>
              <a:t>Training Bonus ($10/Training day)</a:t>
            </a:r>
          </a:p>
          <a:p>
            <a:pPr lvl="1"/>
            <a:r>
              <a:rPr lang="en-US" dirty="0"/>
              <a:t>$60/week max for CTC cadets only.</a:t>
            </a:r>
          </a:p>
          <a:p>
            <a:pPr lvl="1"/>
            <a:r>
              <a:rPr lang="en-US" dirty="0"/>
              <a:t>Must have a bank account in your name, no cheques given out this year.</a:t>
            </a:r>
          </a:p>
          <a:p>
            <a:r>
              <a:rPr lang="en-US" dirty="0"/>
              <a:t>Don’t carry more than $40 with you</a:t>
            </a:r>
          </a:p>
          <a:p>
            <a:r>
              <a:rPr lang="en-US" dirty="0"/>
              <a:t>Cadet Training Allocation Form Required</a:t>
            </a:r>
          </a:p>
          <a:p>
            <a:r>
              <a:rPr lang="en-US" dirty="0"/>
              <a:t>Void Cheque or Direct Deposit Form required</a:t>
            </a:r>
          </a:p>
          <a:p>
            <a:r>
              <a:rPr lang="en-US" dirty="0">
                <a:solidFill>
                  <a:srgbClr val="C00000"/>
                </a:solidFill>
              </a:rPr>
              <a:t>See Joining Instructions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EFE4D-63A3-40E4-9E55-2C125C39C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9666" y="2678113"/>
            <a:ext cx="3822192" cy="639762"/>
          </a:xfrm>
        </p:spPr>
        <p:txBody>
          <a:bodyPr/>
          <a:lstStyle/>
          <a:p>
            <a:r>
              <a:rPr lang="en-US" b="1" dirty="0"/>
              <a:t>Contact Home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7C197C-1B84-4653-803D-7F37467B1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12088" y="3212976"/>
            <a:ext cx="4608511" cy="36450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Cell Phones</a:t>
            </a:r>
          </a:p>
          <a:p>
            <a:pPr lvl="1"/>
            <a:r>
              <a:rPr lang="en-US" dirty="0"/>
              <a:t>Only used during non-training hours</a:t>
            </a:r>
          </a:p>
          <a:p>
            <a:pPr lvl="1"/>
            <a:r>
              <a:rPr lang="en-US" dirty="0"/>
              <a:t>Confiscation if inappropriate use</a:t>
            </a:r>
          </a:p>
          <a:p>
            <a:r>
              <a:rPr lang="en-US" dirty="0"/>
              <a:t>Pay Phones</a:t>
            </a:r>
          </a:p>
          <a:p>
            <a:pPr lvl="1"/>
            <a:r>
              <a:rPr lang="en-US" dirty="0"/>
              <a:t>Calling Card</a:t>
            </a:r>
          </a:p>
          <a:p>
            <a:pPr lvl="1"/>
            <a:r>
              <a:rPr lang="en-US" dirty="0"/>
              <a:t> Example:</a:t>
            </a:r>
          </a:p>
          <a:p>
            <a:pPr lvl="1"/>
            <a:endParaRPr lang="en-US" dirty="0"/>
          </a:p>
          <a:p>
            <a:pPr marL="30194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3" name="Picture 2" descr="A picture containing text, photo&#10;&#10;Description automatically generated">
            <a:extLst>
              <a:ext uri="{FF2B5EF4-FFF2-40B4-BE49-F238E27FC236}">
                <a16:creationId xmlns:a16="http://schemas.microsoft.com/office/drawing/2014/main" id="{2057867C-2308-4DC1-88FD-90BF6A0EA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2588090" cy="1115424"/>
          </a:xfrm>
          <a:prstGeom prst="rect">
            <a:avLst/>
          </a:prstGeom>
        </p:spPr>
      </p:pic>
      <p:pic>
        <p:nvPicPr>
          <p:cNvPr id="2" name="Picture 2" descr="C:\Users\nobo\Downloads\image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8" b="9625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0" r="47241"/>
          <a:stretch/>
        </p:blipFill>
        <p:spPr bwMode="auto">
          <a:xfrm rot="5400000">
            <a:off x="7014432" y="3808254"/>
            <a:ext cx="1309348" cy="23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E8E8F4-AD15-4E24-9FB7-58EB9E9B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/>
              <a:t>CTC Life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E90D48-DB42-45FE-BA9C-D720E7F8C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14" y="1910568"/>
            <a:ext cx="2926009" cy="6397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Accommodation &amp; Laundry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12E086-A78D-4B87-83EB-AF0780B9B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66" y="2664296"/>
            <a:ext cx="3245890" cy="3429000"/>
          </a:xfrm>
        </p:spPr>
        <p:txBody>
          <a:bodyPr>
            <a:normAutofit/>
          </a:bodyPr>
          <a:lstStyle/>
          <a:p>
            <a:r>
              <a:rPr lang="en-US" dirty="0"/>
              <a:t>Multi-occupant, gender specific barracks</a:t>
            </a:r>
          </a:p>
          <a:p>
            <a:r>
              <a:rPr lang="en-US" dirty="0"/>
              <a:t>Bunk beds</a:t>
            </a:r>
          </a:p>
          <a:p>
            <a:r>
              <a:rPr lang="en-US" dirty="0"/>
              <a:t>Shared washrooms</a:t>
            </a:r>
          </a:p>
          <a:p>
            <a:r>
              <a:rPr lang="en-US" dirty="0"/>
              <a:t>Free laundry service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AE15E4-5961-429B-A09A-A2AEEB946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5775" y="4406463"/>
            <a:ext cx="2303239" cy="639762"/>
          </a:xfrm>
        </p:spPr>
        <p:txBody>
          <a:bodyPr>
            <a:normAutofit/>
          </a:bodyPr>
          <a:lstStyle/>
          <a:p>
            <a:r>
              <a:rPr lang="en-US" b="1" dirty="0"/>
              <a:t>Meals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A100757-CECF-422B-9C7E-CF57EBD5F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748271" y="4941168"/>
            <a:ext cx="3623929" cy="3429000"/>
          </a:xfrm>
        </p:spPr>
        <p:txBody>
          <a:bodyPr>
            <a:normAutofit/>
          </a:bodyPr>
          <a:lstStyle/>
          <a:p>
            <a:r>
              <a:rPr lang="en-US" dirty="0"/>
              <a:t>3 meals/day</a:t>
            </a:r>
          </a:p>
          <a:p>
            <a:r>
              <a:rPr lang="en-US" dirty="0"/>
              <a:t>Snacks</a:t>
            </a:r>
          </a:p>
          <a:p>
            <a:r>
              <a:rPr lang="en-US" dirty="0"/>
              <a:t>No food in barracks</a:t>
            </a:r>
          </a:p>
          <a:p>
            <a:r>
              <a:rPr lang="en-US" dirty="0"/>
              <a:t>Allergies / sensitivity</a:t>
            </a:r>
          </a:p>
          <a:p>
            <a:pPr lvl="1"/>
            <a:r>
              <a:rPr lang="en-US" dirty="0"/>
              <a:t>CTC can’t fully accommodate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C911A89-0447-4B0B-A81A-1CD4FC3294BE}"/>
              </a:ext>
            </a:extLst>
          </p:cNvPr>
          <p:cNvSpPr txBox="1">
            <a:spLocks/>
          </p:cNvSpPr>
          <p:nvPr/>
        </p:nvSpPr>
        <p:spPr>
          <a:xfrm>
            <a:off x="5312038" y="2861246"/>
            <a:ext cx="3545033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Religious / Spiritual / Counselling Service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C6E175F0-2533-4482-8B88-1733333E5E53}"/>
              </a:ext>
            </a:extLst>
          </p:cNvPr>
          <p:cNvSpPr txBox="1">
            <a:spLocks/>
          </p:cNvSpPr>
          <p:nvPr/>
        </p:nvSpPr>
        <p:spPr>
          <a:xfrm>
            <a:off x="5563471" y="3356992"/>
            <a:ext cx="3545033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Upon request</a:t>
            </a:r>
          </a:p>
        </p:txBody>
      </p:sp>
      <p:pic>
        <p:nvPicPr>
          <p:cNvPr id="15" name="Picture 1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61D8383-0E1A-444B-AAC1-E85494EC1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21650" r="10471" b="17451"/>
          <a:stretch/>
        </p:blipFill>
        <p:spPr>
          <a:xfrm>
            <a:off x="3229146" y="2282055"/>
            <a:ext cx="1825928" cy="2206329"/>
          </a:xfrm>
          <a:prstGeom prst="rect">
            <a:avLst/>
          </a:prstGeom>
        </p:spPr>
      </p:pic>
      <p:pic>
        <p:nvPicPr>
          <p:cNvPr id="3" name="Picture 2" descr="A sign on the side of a flower&#10;&#10;Description automatically generated">
            <a:extLst>
              <a:ext uri="{FF2B5EF4-FFF2-40B4-BE49-F238E27FC236}">
                <a16:creationId xmlns:a16="http://schemas.microsoft.com/office/drawing/2014/main" id="{A201CAEB-DC75-4C33-9DD0-7AA4AE3BE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7"/>
          <a:stretch/>
        </p:blipFill>
        <p:spPr>
          <a:xfrm>
            <a:off x="5587754" y="4067207"/>
            <a:ext cx="3181436" cy="2098098"/>
          </a:xfrm>
          <a:prstGeom prst="rect">
            <a:avLst/>
          </a:prstGeom>
        </p:spPr>
      </p:pic>
      <p:pic>
        <p:nvPicPr>
          <p:cNvPr id="5" name="Picture 4" descr="A small house in the background&#10;&#10;Description automatically generated">
            <a:extLst>
              <a:ext uri="{FF2B5EF4-FFF2-40B4-BE49-F238E27FC236}">
                <a16:creationId xmlns:a16="http://schemas.microsoft.com/office/drawing/2014/main" id="{E0CBC658-E587-43D1-AAEF-7DF23FC2D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65" y="4807344"/>
            <a:ext cx="3447812" cy="235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uiExpand="1" build="p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AEE7-4F3F-4DD9-BCB6-47A0769C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CTC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2740F-0D6C-4D0D-BFBD-B805FA47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2038351"/>
            <a:ext cx="3822192" cy="639762"/>
          </a:xfrm>
        </p:spPr>
        <p:txBody>
          <a:bodyPr/>
          <a:lstStyle/>
          <a:p>
            <a:r>
              <a:rPr lang="en-US" b="1" dirty="0"/>
              <a:t>Medical &amp; Dental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98AAE-5BCA-4B9A-AF74-67C26FB75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4" y="2564904"/>
            <a:ext cx="4602746" cy="2697163"/>
          </a:xfrm>
        </p:spPr>
        <p:txBody>
          <a:bodyPr>
            <a:normAutofit/>
          </a:bodyPr>
          <a:lstStyle/>
          <a:p>
            <a:r>
              <a:rPr lang="en-US" dirty="0"/>
              <a:t>MIR on base</a:t>
            </a:r>
          </a:p>
          <a:p>
            <a:r>
              <a:rPr lang="en-US" dirty="0"/>
              <a:t>Cast/Crutches -&gt; RTU</a:t>
            </a:r>
          </a:p>
          <a:p>
            <a:r>
              <a:rPr lang="en-US" dirty="0"/>
              <a:t>Medically fit to attend CTC</a:t>
            </a:r>
          </a:p>
          <a:p>
            <a:r>
              <a:rPr lang="en-US" dirty="0">
                <a:hlinkClick r:id="rId2"/>
              </a:rPr>
              <a:t>Cadet Medical Brochure</a:t>
            </a:r>
            <a:endParaRPr lang="en-US" dirty="0"/>
          </a:p>
          <a:p>
            <a:r>
              <a:rPr lang="en-US" dirty="0"/>
              <a:t>Eyeglasses prescription</a:t>
            </a:r>
          </a:p>
          <a:p>
            <a:r>
              <a:rPr lang="en-US" dirty="0"/>
              <a:t>No dental service beyond emergency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BC646-8881-4AE2-B362-A08567EF0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6056" y="2348880"/>
            <a:ext cx="3822192" cy="639762"/>
          </a:xfrm>
        </p:spPr>
        <p:txBody>
          <a:bodyPr/>
          <a:lstStyle/>
          <a:p>
            <a:r>
              <a:rPr lang="en-US" b="1" dirty="0"/>
              <a:t>Medication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CD7CC-13C6-4529-87F5-48DA68B31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2904" y="2780928"/>
            <a:ext cx="4602746" cy="3384376"/>
          </a:xfrm>
        </p:spPr>
        <p:txBody>
          <a:bodyPr>
            <a:normAutofit/>
          </a:bodyPr>
          <a:lstStyle/>
          <a:p>
            <a:r>
              <a:rPr lang="en-US" dirty="0"/>
              <a:t>Sufficient supply for entire summer</a:t>
            </a:r>
          </a:p>
          <a:p>
            <a:pPr lvl="1"/>
            <a:r>
              <a:rPr lang="en-US" dirty="0"/>
              <a:t>Blister Pack </a:t>
            </a:r>
            <a:r>
              <a:rPr lang="en-US" b="1" dirty="0">
                <a:solidFill>
                  <a:srgbClr val="FF0000"/>
                </a:solidFill>
              </a:rPr>
              <a:t>highly recommended</a:t>
            </a:r>
          </a:p>
          <a:p>
            <a:pPr lvl="1"/>
            <a:r>
              <a:rPr lang="en-US" dirty="0"/>
              <a:t>Expiry date</a:t>
            </a:r>
          </a:p>
          <a:p>
            <a:r>
              <a:rPr lang="en-US" dirty="0"/>
              <a:t>Form in JI required</a:t>
            </a:r>
          </a:p>
          <a:p>
            <a:r>
              <a:rPr lang="en-US" dirty="0"/>
              <a:t>OTC medication (vitamins, supplements) – </a:t>
            </a:r>
            <a:r>
              <a:rPr lang="en-US" b="1" dirty="0">
                <a:solidFill>
                  <a:srgbClr val="FF0000"/>
                </a:solidFill>
              </a:rPr>
              <a:t>do not bring</a:t>
            </a:r>
          </a:p>
          <a:p>
            <a:r>
              <a:rPr lang="en-US" dirty="0"/>
              <a:t>Epi Pens – 2 NON-Expired  required</a:t>
            </a:r>
          </a:p>
          <a:p>
            <a:r>
              <a:rPr lang="en-US" dirty="0"/>
              <a:t>Medic-Alert bracelet – as needed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9DF3E5-704F-4990-86F2-09161342B398}"/>
              </a:ext>
            </a:extLst>
          </p:cNvPr>
          <p:cNvGrpSpPr/>
          <p:nvPr/>
        </p:nvGrpSpPr>
        <p:grpSpPr>
          <a:xfrm>
            <a:off x="0" y="4834224"/>
            <a:ext cx="4178313" cy="1988129"/>
            <a:chOff x="7313721" y="1096151"/>
            <a:chExt cx="5155835" cy="33983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AFA5B4-7A64-4D47-9169-AC05272CE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8976" b="43130"/>
            <a:stretch/>
          </p:blipFill>
          <p:spPr>
            <a:xfrm>
              <a:off x="7313721" y="2222147"/>
              <a:ext cx="5155835" cy="9586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7E7169-867C-41F5-8A16-B12B59D25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733" b="-777"/>
            <a:stretch/>
          </p:blipFill>
          <p:spPr>
            <a:xfrm>
              <a:off x="7834006" y="3160983"/>
              <a:ext cx="4280989" cy="13334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E37F4B-B2B0-4BDF-BD38-00F0FE58D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109" b="69364"/>
            <a:stretch/>
          </p:blipFill>
          <p:spPr>
            <a:xfrm>
              <a:off x="7329414" y="1096151"/>
              <a:ext cx="5124450" cy="125272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5FE58AA-4CF9-4FEE-9534-BE5D3ED79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5567113"/>
            <a:ext cx="5328592" cy="375408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21641" y="766445"/>
            <a:ext cx="2088232" cy="2230507"/>
            <a:chOff x="421641" y="766445"/>
            <a:chExt cx="2088232" cy="2230507"/>
          </a:xfrm>
        </p:grpSpPr>
        <p:sp>
          <p:nvSpPr>
            <p:cNvPr id="12" name="Oval 11"/>
            <p:cNvSpPr/>
            <p:nvPr/>
          </p:nvSpPr>
          <p:spPr>
            <a:xfrm>
              <a:off x="421641" y="2564904"/>
              <a:ext cx="549959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696620" y="1412776"/>
              <a:ext cx="202972" cy="11521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1641" y="766445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Medical Inspection Room (base clinic)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5736" y="2475736"/>
            <a:ext cx="2653600" cy="846728"/>
            <a:chOff x="2195736" y="2475736"/>
            <a:chExt cx="2653600" cy="846728"/>
          </a:xfrm>
        </p:grpSpPr>
        <p:sp>
          <p:nvSpPr>
            <p:cNvPr id="16" name="Oval 15"/>
            <p:cNvSpPr/>
            <p:nvPr/>
          </p:nvSpPr>
          <p:spPr>
            <a:xfrm>
              <a:off x="2195736" y="2890416"/>
              <a:ext cx="549959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745695" y="2780928"/>
              <a:ext cx="746185" cy="3255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507289" y="2475736"/>
              <a:ext cx="1342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chemeClr val="tx2"/>
                  </a:solidFill>
                </a:rPr>
                <a:t>Return To</a:t>
              </a:r>
            </a:p>
            <a:p>
              <a:r>
                <a:rPr lang="en-CA" b="1" dirty="0">
                  <a:solidFill>
                    <a:schemeClr val="tx2"/>
                  </a:solidFill>
                </a:rPr>
                <a:t>Unit </a:t>
              </a:r>
              <a:r>
                <a:rPr lang="en-CA" sz="1400" b="1" i="1" dirty="0">
                  <a:solidFill>
                    <a:schemeClr val="tx2"/>
                  </a:solidFill>
                </a:rPr>
                <a:t>(home)</a:t>
              </a:r>
              <a:endParaRPr lang="en-CA" b="1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6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CTC Life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3822192" cy="639762"/>
          </a:xfrm>
        </p:spPr>
        <p:txBody>
          <a:bodyPr/>
          <a:lstStyle/>
          <a:p>
            <a:r>
              <a:rPr lang="en-CA" b="1" dirty="0"/>
              <a:t>Supervision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492896"/>
            <a:ext cx="4173859" cy="3429000"/>
          </a:xfrm>
        </p:spPr>
        <p:txBody>
          <a:bodyPr/>
          <a:lstStyle/>
          <a:p>
            <a:r>
              <a:rPr lang="en-CA" dirty="0"/>
              <a:t>Day time supervision </a:t>
            </a:r>
          </a:p>
          <a:p>
            <a:pPr lvl="1"/>
            <a:r>
              <a:rPr lang="en-CA" dirty="0"/>
              <a:t>Flight Staff</a:t>
            </a:r>
          </a:p>
          <a:p>
            <a:r>
              <a:rPr lang="en-CA" dirty="0"/>
              <a:t>Night time supervision</a:t>
            </a:r>
          </a:p>
          <a:p>
            <a:pPr lvl="1"/>
            <a:r>
              <a:rPr lang="en-CA" dirty="0"/>
              <a:t>Training Support Staff/Officers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0288" y="2678113"/>
            <a:ext cx="3822192" cy="639762"/>
          </a:xfrm>
        </p:spPr>
        <p:txBody>
          <a:bodyPr/>
          <a:lstStyle/>
          <a:p>
            <a:r>
              <a:rPr lang="en-CA" b="1" dirty="0"/>
              <a:t>Time-off &amp; Weekends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3429000"/>
            <a:ext cx="4427984" cy="3429000"/>
          </a:xfrm>
        </p:spPr>
        <p:txBody>
          <a:bodyPr/>
          <a:lstStyle/>
          <a:p>
            <a:r>
              <a:rPr lang="en-CA" dirty="0"/>
              <a:t>Training starts upon wake up (~0700)</a:t>
            </a:r>
          </a:p>
          <a:p>
            <a:r>
              <a:rPr lang="en-CA" dirty="0"/>
              <a:t>Training ends after dinner (~1800)</a:t>
            </a:r>
          </a:p>
          <a:p>
            <a:r>
              <a:rPr lang="en-CA" dirty="0"/>
              <a:t>Weekends (Sunday) &amp; evenings off</a:t>
            </a:r>
          </a:p>
          <a:p>
            <a:r>
              <a:rPr lang="en-CA" dirty="0"/>
              <a:t>During time off:</a:t>
            </a:r>
          </a:p>
          <a:p>
            <a:pPr lvl="1"/>
            <a:r>
              <a:rPr lang="en-CA" dirty="0"/>
              <a:t>Canteen, family visits, ‘homework’, socializing, uniform prep, relaxing, call home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0" y="4149080"/>
            <a:ext cx="4175026" cy="223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DFEB-3F19-4F6D-80F4-F8ADF121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CTC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EBBF4-78BD-469E-AAA9-7464E981A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204864"/>
            <a:ext cx="4932040" cy="1113012"/>
          </a:xfrm>
        </p:spPr>
        <p:txBody>
          <a:bodyPr>
            <a:normAutofit/>
          </a:bodyPr>
          <a:lstStyle/>
          <a:p>
            <a:r>
              <a:rPr lang="en-US" b="1" dirty="0"/>
              <a:t>Discipline, Smoking, Alcohol, Drugs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88D15-3330-4B39-B388-ABFC7386C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068961"/>
            <a:ext cx="4497387" cy="1296144"/>
          </a:xfrm>
        </p:spPr>
        <p:txBody>
          <a:bodyPr/>
          <a:lstStyle/>
          <a:p>
            <a:r>
              <a:rPr lang="en-US" dirty="0"/>
              <a:t>Zero tolerance</a:t>
            </a:r>
          </a:p>
          <a:p>
            <a:r>
              <a:rPr lang="en-US" dirty="0"/>
              <a:t>Other unit Cadets</a:t>
            </a:r>
          </a:p>
          <a:p>
            <a:r>
              <a:rPr lang="en-US" dirty="0"/>
              <a:t>Return to Unit (RTU)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549D6F-BE19-4729-A4F1-AD70D0F944CB}"/>
              </a:ext>
            </a:extLst>
          </p:cNvPr>
          <p:cNvSpPr txBox="1">
            <a:spLocks/>
          </p:cNvSpPr>
          <p:nvPr/>
        </p:nvSpPr>
        <p:spPr>
          <a:xfrm>
            <a:off x="-378027" y="4090386"/>
            <a:ext cx="4932040" cy="1113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What to do if in this situation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4BA7638-D39D-4510-A151-CD87B805F9D3}"/>
              </a:ext>
            </a:extLst>
          </p:cNvPr>
          <p:cNvSpPr txBox="1">
            <a:spLocks/>
          </p:cNvSpPr>
          <p:nvPr/>
        </p:nvSpPr>
        <p:spPr>
          <a:xfrm>
            <a:off x="0" y="4941168"/>
            <a:ext cx="5148064" cy="19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Speak to </a:t>
            </a:r>
            <a:r>
              <a:rPr lang="en-US" sz="1600" i="1" dirty="0"/>
              <a:t>(in order)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Flight Staff – Cadets</a:t>
            </a:r>
          </a:p>
          <a:p>
            <a:pPr lvl="1"/>
            <a:r>
              <a:rPr lang="en-US" dirty="0"/>
              <a:t>Flight Staff – Officers</a:t>
            </a:r>
          </a:p>
          <a:p>
            <a:pPr lvl="1"/>
            <a:r>
              <a:rPr lang="en-US" dirty="0"/>
              <a:t>CTC Counsellor / Padre</a:t>
            </a:r>
          </a:p>
          <a:p>
            <a:pPr lvl="1"/>
            <a:r>
              <a:rPr lang="en-US" dirty="0"/>
              <a:t>Commanding Officer – </a:t>
            </a:r>
            <a:r>
              <a:rPr lang="en-US" dirty="0">
                <a:hlinkClick r:id="rId3"/>
              </a:rPr>
              <a:t>CO@243air.com</a:t>
            </a:r>
            <a:r>
              <a:rPr lang="en-US" dirty="0"/>
              <a:t> </a:t>
            </a:r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1B3B6378-5958-48AF-F83A-95C33F364F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91" y="2579011"/>
            <a:ext cx="2162001" cy="2038573"/>
          </a:xfrm>
        </p:spPr>
      </p:pic>
      <p:pic>
        <p:nvPicPr>
          <p:cNvPr id="13" name="Picture 12" descr="A person smiling with his thumb up&#10;&#10;Description automatically generated with low confidence">
            <a:extLst>
              <a:ext uri="{FF2B5EF4-FFF2-40B4-BE49-F238E27FC236}">
                <a16:creationId xmlns:a16="http://schemas.microsoft.com/office/drawing/2014/main" id="{1E994625-6D55-16A7-519D-AE5B472E9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91" y="4646892"/>
            <a:ext cx="2520280" cy="21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952B09-CBD1-4E56-B5F9-A1D4C242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29" y="2675466"/>
            <a:ext cx="7408333" cy="4065902"/>
          </a:xfrm>
        </p:spPr>
        <p:txBody>
          <a:bodyPr>
            <a:normAutofit/>
          </a:bodyPr>
          <a:lstStyle/>
          <a:p>
            <a:r>
              <a:rPr lang="en-US" dirty="0"/>
              <a:t>Every Cadet gets homesick</a:t>
            </a:r>
          </a:p>
          <a:p>
            <a:r>
              <a:rPr lang="en-US" dirty="0"/>
              <a:t>Parents – Be strong!</a:t>
            </a:r>
          </a:p>
          <a:p>
            <a:pPr lvl="1"/>
            <a:r>
              <a:rPr lang="en-US" dirty="0"/>
              <a:t>New experience</a:t>
            </a:r>
          </a:p>
          <a:p>
            <a:pPr lvl="1"/>
            <a:r>
              <a:rPr lang="en-US" dirty="0"/>
              <a:t>First time away</a:t>
            </a:r>
          </a:p>
          <a:p>
            <a:pPr lvl="1"/>
            <a:r>
              <a:rPr lang="en-US" dirty="0"/>
              <a:t>Support available at CTC</a:t>
            </a:r>
          </a:p>
          <a:p>
            <a:r>
              <a:rPr lang="en-US" dirty="0"/>
              <a:t>Cadets – Have Fun!</a:t>
            </a:r>
          </a:p>
          <a:p>
            <a:pPr lvl="1"/>
            <a:r>
              <a:rPr lang="en-US" dirty="0"/>
              <a:t>Call home</a:t>
            </a:r>
          </a:p>
          <a:p>
            <a:pPr lvl="1"/>
            <a:r>
              <a:rPr lang="en-US" dirty="0"/>
              <a:t>Get involved</a:t>
            </a:r>
          </a:p>
          <a:p>
            <a:pPr lvl="1"/>
            <a:r>
              <a:rPr lang="en-US" dirty="0"/>
              <a:t>Make friends (shoulder flash trading)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426E8-965A-45D7-B5A8-393FB62E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Homesick</a:t>
            </a:r>
          </a:p>
        </p:txBody>
      </p:sp>
      <p:pic>
        <p:nvPicPr>
          <p:cNvPr id="11" name="Picture 10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E31CC60D-3ED7-41D3-B977-FEDFA8D96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61" y="2924944"/>
            <a:ext cx="454221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20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6E4E-853D-4501-A81D-0953B2E9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CD4AB-5300-457E-BBA4-6C4AC301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59410" y="2668444"/>
            <a:ext cx="3822192" cy="639762"/>
          </a:xfrm>
        </p:spPr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63AAB-68A4-4EE7-8668-CA1BA12E2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3428999"/>
            <a:ext cx="3318604" cy="3312369"/>
          </a:xfrm>
        </p:spPr>
        <p:txBody>
          <a:bodyPr>
            <a:normAutofit/>
          </a:bodyPr>
          <a:lstStyle/>
          <a:p>
            <a:r>
              <a:rPr lang="en-US" dirty="0"/>
              <a:t>@Cadets Canada</a:t>
            </a:r>
          </a:p>
          <a:p>
            <a:r>
              <a:rPr lang="en-US" dirty="0"/>
              <a:t>@Vernon Cadets</a:t>
            </a:r>
          </a:p>
          <a:p>
            <a:r>
              <a:rPr lang="en-US" dirty="0"/>
              <a:t>@HMCS Quadra Cadets</a:t>
            </a:r>
          </a:p>
          <a:p>
            <a:r>
              <a:rPr lang="en-US" b="1" dirty="0">
                <a:solidFill>
                  <a:srgbClr val="FF0000"/>
                </a:solidFill>
              </a:rPr>
              <a:t>@243Air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AF59F-DAB1-4DC8-B371-2D5DEECBD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71800" y="2728841"/>
            <a:ext cx="3822192" cy="639762"/>
          </a:xfrm>
        </p:spPr>
        <p:txBody>
          <a:bodyPr/>
          <a:lstStyle/>
          <a:p>
            <a:r>
              <a:rPr lang="en-US" dirty="0"/>
              <a:t>Twitter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F757E-8629-4F78-839F-FBD336432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63871" y="3846254"/>
            <a:ext cx="2781426" cy="2697163"/>
          </a:xfrm>
        </p:spPr>
        <p:txBody>
          <a:bodyPr>
            <a:normAutofit/>
          </a:bodyPr>
          <a:lstStyle/>
          <a:p>
            <a:r>
              <a:rPr lang="en-US" dirty="0"/>
              <a:t>@</a:t>
            </a:r>
            <a:r>
              <a:rPr lang="en-US" dirty="0" err="1"/>
              <a:t>Cadetsca</a:t>
            </a:r>
            <a:endParaRPr lang="en-US" dirty="0"/>
          </a:p>
          <a:p>
            <a:r>
              <a:rPr lang="en-US" dirty="0"/>
              <a:t>@HMCSQuadraCdts</a:t>
            </a:r>
          </a:p>
          <a:p>
            <a:r>
              <a:rPr lang="en-US" dirty="0"/>
              <a:t>@VernonCadets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0504150-1DEC-40FB-979D-5970E5E6BEA0}"/>
              </a:ext>
            </a:extLst>
          </p:cNvPr>
          <p:cNvSpPr txBox="1">
            <a:spLocks/>
          </p:cNvSpPr>
          <p:nvPr/>
        </p:nvSpPr>
        <p:spPr>
          <a:xfrm>
            <a:off x="6344636" y="4533334"/>
            <a:ext cx="2781426" cy="1592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@</a:t>
            </a:r>
            <a:r>
              <a:rPr lang="en-US" dirty="0" err="1"/>
              <a:t>Cadetsca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@243AirCadets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5874C8F-EAB7-4B01-9A74-B1B1E054D7DB}"/>
              </a:ext>
            </a:extLst>
          </p:cNvPr>
          <p:cNvSpPr txBox="1">
            <a:spLocks/>
          </p:cNvSpPr>
          <p:nvPr/>
        </p:nvSpPr>
        <p:spPr>
          <a:xfrm>
            <a:off x="5481220" y="2755787"/>
            <a:ext cx="382219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Instagram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9ABC7A5-4275-4583-9D50-A34F0A6F4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15322" r="8689" b="35053"/>
          <a:stretch/>
        </p:blipFill>
        <p:spPr>
          <a:xfrm>
            <a:off x="635562" y="2538680"/>
            <a:ext cx="2232248" cy="788729"/>
          </a:xfrm>
          <a:prstGeom prst="rect">
            <a:avLst/>
          </a:prstGeom>
        </p:spPr>
      </p:pic>
      <p:pic>
        <p:nvPicPr>
          <p:cNvPr id="1026" name="Picture 2" descr="Image result for twitter logo">
            <a:extLst>
              <a:ext uri="{FF2B5EF4-FFF2-40B4-BE49-F238E27FC236}">
                <a16:creationId xmlns:a16="http://schemas.microsoft.com/office/drawing/2014/main" id="{2BEAC295-3AD0-4A24-93DA-50F090B88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58" y="2508109"/>
            <a:ext cx="2013743" cy="119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stagram logo iphone android">
            <a:extLst>
              <a:ext uri="{FF2B5EF4-FFF2-40B4-BE49-F238E27FC236}">
                <a16:creationId xmlns:a16="http://schemas.microsoft.com/office/drawing/2014/main" id="{828C0B34-A2AD-4054-BE05-6BA51653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64" y="2754170"/>
            <a:ext cx="2594190" cy="15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4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CC67-F3C1-43BD-AC7E-97794CF3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Contact &amp; Important #’s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13E56-8F2F-4538-B5DB-1C19B3FF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2678114"/>
            <a:ext cx="4464496" cy="1110926"/>
          </a:xfrm>
        </p:spPr>
        <p:txBody>
          <a:bodyPr>
            <a:normAutofit/>
          </a:bodyPr>
          <a:lstStyle/>
          <a:p>
            <a:r>
              <a:rPr lang="en-US" sz="3200" b="1" dirty="0"/>
              <a:t>RCSU (PAC) Movements Number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063FA-2D16-4930-9675-1A2A958BC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724" y="3789040"/>
            <a:ext cx="3820055" cy="2337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1-866-668-8388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FA8EE-17AE-44DC-8496-2BFD57B95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8953" y="3843478"/>
            <a:ext cx="4646613" cy="1431850"/>
          </a:xfrm>
        </p:spPr>
        <p:txBody>
          <a:bodyPr>
            <a:normAutofit/>
          </a:bodyPr>
          <a:lstStyle/>
          <a:p>
            <a:r>
              <a:rPr lang="en-US" sz="3200" b="1" dirty="0"/>
              <a:t>243 Ogopogo Summer Contact Officer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EA8D2-C930-4224-B901-43A4ACF29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6016" y="5013177"/>
            <a:ext cx="4392488" cy="180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Lt Rojas, D</a:t>
            </a:r>
          </a:p>
          <a:p>
            <a:pPr marL="301943" lvl="1" indent="0" algn="ctr">
              <a:buNone/>
            </a:pPr>
            <a:r>
              <a:rPr lang="en-US" sz="3200" dirty="0">
                <a:hlinkClick r:id="rId2"/>
              </a:rPr>
              <a:t>admino@243air.com</a:t>
            </a:r>
            <a:endParaRPr lang="en-US" sz="3200" dirty="0"/>
          </a:p>
          <a:p>
            <a:pPr marL="301943" lvl="1" indent="0" algn="ctr">
              <a:buNone/>
            </a:pPr>
            <a:r>
              <a:rPr lang="en-US" sz="3200" dirty="0"/>
              <a:t>250-826-7471</a:t>
            </a:r>
          </a:p>
          <a:p>
            <a:pPr lvl="1" algn="ctr"/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B2C47-93BB-4736-91B4-AC26C27E1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0" b="20600"/>
          <a:stretch/>
        </p:blipFill>
        <p:spPr>
          <a:xfrm>
            <a:off x="5574939" y="2564904"/>
            <a:ext cx="2674640" cy="1503137"/>
          </a:xfrm>
          <a:prstGeom prst="rect">
            <a:avLst/>
          </a:prstGeom>
        </p:spPr>
      </p:pic>
      <p:pic>
        <p:nvPicPr>
          <p:cNvPr id="2052" name="Picture 4" descr="Image result for drive safe">
            <a:extLst>
              <a:ext uri="{FF2B5EF4-FFF2-40B4-BE49-F238E27FC236}">
                <a16:creationId xmlns:a16="http://schemas.microsoft.com/office/drawing/2014/main" id="{7F0FB6D4-546E-451F-862C-DC41BDD88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8" y="4729664"/>
            <a:ext cx="4007346" cy="13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87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9A58-CB90-4119-82D7-64D8329D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Content Placeholder 7" descr="A close up of a toy&#10;&#10;Description automatically generated">
            <a:extLst>
              <a:ext uri="{FF2B5EF4-FFF2-40B4-BE49-F238E27FC236}">
                <a16:creationId xmlns:a16="http://schemas.microsoft.com/office/drawing/2014/main" id="{540F2363-138C-4CE0-8092-FD904FFD60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5536" y="2276872"/>
            <a:ext cx="4438662" cy="443866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2C9EB-FE7A-45C1-A75C-E8120138D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55976" y="2626864"/>
            <a:ext cx="4552626" cy="1728192"/>
          </a:xfrm>
        </p:spPr>
        <p:txBody>
          <a:bodyPr/>
          <a:lstStyle/>
          <a:p>
            <a:r>
              <a:rPr lang="en-US" dirty="0"/>
              <a:t>Don’t forget to </a:t>
            </a:r>
            <a:r>
              <a:rPr lang="en-US" b="1" dirty="0">
                <a:solidFill>
                  <a:srgbClr val="FF0000"/>
                </a:solidFill>
              </a:rPr>
              <a:t>READ THE JOINING INSTRUCTIONS! * When we get them!</a:t>
            </a:r>
          </a:p>
          <a:p>
            <a:r>
              <a:rPr lang="en-US" dirty="0"/>
              <a:t>Take all of your forms with you!</a:t>
            </a:r>
          </a:p>
          <a:p>
            <a:r>
              <a:rPr lang="en-US" dirty="0"/>
              <a:t>Have a great summer!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6948EA-BACC-AEF5-E326-810A325E8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2"/>
            <a:ext cx="15049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2679192"/>
            <a:ext cx="4896544" cy="4062176"/>
          </a:xfrm>
        </p:spPr>
        <p:txBody>
          <a:bodyPr>
            <a:normAutofit/>
          </a:bodyPr>
          <a:lstStyle/>
          <a:p>
            <a:r>
              <a:rPr lang="en-CA" dirty="0"/>
              <a:t>CTC Locations</a:t>
            </a:r>
          </a:p>
          <a:p>
            <a:r>
              <a:rPr lang="en-CA" dirty="0"/>
              <a:t>CAP and Location</a:t>
            </a:r>
          </a:p>
          <a:p>
            <a:r>
              <a:rPr lang="en-CA" dirty="0"/>
              <a:t>Movement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Getting there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Coming home</a:t>
            </a:r>
          </a:p>
          <a:p>
            <a:r>
              <a:rPr lang="en-CA" dirty="0"/>
              <a:t>Joining Instructions Overview</a:t>
            </a:r>
          </a:p>
          <a:p>
            <a:r>
              <a:rPr lang="en-CA" dirty="0"/>
              <a:t>CTC Life</a:t>
            </a:r>
          </a:p>
          <a:p>
            <a:r>
              <a:rPr lang="en-CA" dirty="0"/>
              <a:t>Summer Contact Officer</a:t>
            </a:r>
          </a:p>
          <a:p>
            <a:r>
              <a:rPr lang="en-CA" dirty="0"/>
              <a:t>Questions</a:t>
            </a:r>
          </a:p>
        </p:txBody>
      </p:sp>
      <p:pic>
        <p:nvPicPr>
          <p:cNvPr id="3074" name="Picture 2" descr="Image result for Summer Training Cade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9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lbert head cadet training centre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471"/>
            <a:ext cx="9144000" cy="5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CTC Locations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57809" y="5157192"/>
            <a:ext cx="216024" cy="5760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758" y="5805264"/>
            <a:ext cx="153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Vernon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0299" y="4613469"/>
            <a:ext cx="216024" cy="47879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A851F10-2E67-F8F0-915B-5CC30FAE4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872" y="5517232"/>
            <a:ext cx="371888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CE865C-CA3A-FC8C-026E-EA24FD6A8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55843">
            <a:off x="4363822" y="4797496"/>
            <a:ext cx="371888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3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Vernon CTC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490356" y="2852936"/>
            <a:ext cx="3203848" cy="344728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On Hwy 97 into Vernon</a:t>
            </a:r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517000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www.armycadethistory.com/website%20small%20photos%20rescanned/Vernon-Badge-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1"/>
            <a:ext cx="1783085" cy="23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94191" y="3933056"/>
            <a:ext cx="326884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/>
              <a:t>Vernon Cadet Training Centre</a:t>
            </a:r>
          </a:p>
          <a:p>
            <a:pPr algn="ctr"/>
            <a:r>
              <a:rPr lang="en-CA" dirty="0"/>
              <a:t>Rank, Full Name, Initial</a:t>
            </a:r>
          </a:p>
          <a:p>
            <a:pPr algn="ctr"/>
            <a:r>
              <a:rPr lang="en-CA" dirty="0"/>
              <a:t>3100 15</a:t>
            </a:r>
            <a:r>
              <a:rPr lang="en-CA" baseline="30000" dirty="0"/>
              <a:t>th</a:t>
            </a:r>
            <a:r>
              <a:rPr lang="en-CA" dirty="0"/>
              <a:t> Ave, Building B3</a:t>
            </a:r>
          </a:p>
          <a:p>
            <a:pPr algn="ctr"/>
            <a:r>
              <a:rPr lang="en-CA" dirty="0"/>
              <a:t>Vernon, BC</a:t>
            </a:r>
          </a:p>
          <a:p>
            <a:pPr algn="ctr"/>
            <a:r>
              <a:rPr lang="en-CA" dirty="0"/>
              <a:t>V1T 0A6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250-549-5800 or 1-888-530-2288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5536" y="188640"/>
            <a:ext cx="1224136" cy="1484910"/>
            <a:chOff x="395536" y="188640"/>
            <a:chExt cx="1224136" cy="1484910"/>
          </a:xfrm>
        </p:grpSpPr>
        <p:grpSp>
          <p:nvGrpSpPr>
            <p:cNvPr id="8" name="Group 7"/>
            <p:cNvGrpSpPr/>
            <p:nvPr/>
          </p:nvGrpSpPr>
          <p:grpSpPr>
            <a:xfrm>
              <a:off x="395536" y="188640"/>
              <a:ext cx="1224136" cy="1152030"/>
              <a:chOff x="6300192" y="2171392"/>
              <a:chExt cx="1008112" cy="897568"/>
            </a:xfrm>
          </p:grpSpPr>
          <p:pic>
            <p:nvPicPr>
              <p:cNvPr id="11" name="Picture 4" descr="C:\Users\nobo\AppData\Local\Microsoft\Windows\Temporary Internet Files\Content.IE5\71J5WSP3\13528626015496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300192" y="2280463"/>
                <a:ext cx="334331" cy="727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5" descr="C:\Users\nobo\AppData\Local\Microsoft\Windows\Temporary Internet Files\Content.IE5\PAHH8ST5\business-man-black-silhouette[1]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919" b="96748" l="9961" r="898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1061" y="2171392"/>
                <a:ext cx="747243" cy="897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95536" y="130421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 3 Cadets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1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6BDBFC-BDB7-4EAD-7FED-6C93CFB0C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7"/>
            <a:ext cx="8020413" cy="4114708"/>
          </a:xfrm>
        </p:spPr>
        <p:txBody>
          <a:bodyPr/>
          <a:lstStyle/>
          <a:p>
            <a:r>
              <a:rPr lang="en-US" dirty="0"/>
              <a:t>Summer CAP Location at the Vernon CTC</a:t>
            </a:r>
          </a:p>
          <a:p>
            <a:r>
              <a:rPr lang="en-US" dirty="0"/>
              <a:t>There should be a central location and timings for a bus pick up and drop off 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2E0001-F733-5ABB-EA7C-48AAC08E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C.A.P</a:t>
            </a:r>
          </a:p>
        </p:txBody>
      </p:sp>
      <p:pic>
        <p:nvPicPr>
          <p:cNvPr id="5" name="Picture 4" descr="A group of men in uniform&#10;&#10;Description automatically generated with medium confidence">
            <a:extLst>
              <a:ext uri="{FF2B5EF4-FFF2-40B4-BE49-F238E27FC236}">
                <a16:creationId xmlns:a16="http://schemas.microsoft.com/office/drawing/2014/main" id="{D46699ED-96F9-1CE4-A694-EBE9DE9F7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09120"/>
            <a:ext cx="3419872" cy="22810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ECA9A1-CC6F-B04B-83CA-EA37B75074A9}"/>
              </a:ext>
            </a:extLst>
          </p:cNvPr>
          <p:cNvGrpSpPr/>
          <p:nvPr/>
        </p:nvGrpSpPr>
        <p:grpSpPr>
          <a:xfrm>
            <a:off x="395536" y="188640"/>
            <a:ext cx="1224136" cy="1484910"/>
            <a:chOff x="395536" y="188640"/>
            <a:chExt cx="1224136" cy="14849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104CC0-387E-8828-1799-C58425D23F3D}"/>
                </a:ext>
              </a:extLst>
            </p:cNvPr>
            <p:cNvGrpSpPr/>
            <p:nvPr/>
          </p:nvGrpSpPr>
          <p:grpSpPr>
            <a:xfrm>
              <a:off x="395536" y="188640"/>
              <a:ext cx="1224136" cy="1152030"/>
              <a:chOff x="6300192" y="2171392"/>
              <a:chExt cx="1008112" cy="897568"/>
            </a:xfrm>
          </p:grpSpPr>
          <p:pic>
            <p:nvPicPr>
              <p:cNvPr id="9" name="Picture 4" descr="C:\Users\nobo\AppData\Local\Microsoft\Windows\Temporary Internet Files\Content.IE5\71J5WSP3\13528626015496[1].png">
                <a:extLst>
                  <a:ext uri="{FF2B5EF4-FFF2-40B4-BE49-F238E27FC236}">
                    <a16:creationId xmlns:a16="http://schemas.microsoft.com/office/drawing/2014/main" id="{3C0B590B-BDC9-E2CD-8728-12B345E7AB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300192" y="2280463"/>
                <a:ext cx="334331" cy="727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C:\Users\nobo\AppData\Local\Microsoft\Windows\Temporary Internet Files\Content.IE5\PAHH8ST5\business-man-black-silhouette[1].jpg">
                <a:extLst>
                  <a:ext uri="{FF2B5EF4-FFF2-40B4-BE49-F238E27FC236}">
                    <a16:creationId xmlns:a16="http://schemas.microsoft.com/office/drawing/2014/main" id="{B57DB10C-8354-726D-873A-F9D3CC3730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19" b="96748" l="9961" r="898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1061" y="2171392"/>
                <a:ext cx="747243" cy="897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956089-B525-57D5-E090-E02A926B5B85}"/>
                </a:ext>
              </a:extLst>
            </p:cNvPr>
            <p:cNvSpPr txBox="1"/>
            <p:nvPr/>
          </p:nvSpPr>
          <p:spPr>
            <a:xfrm>
              <a:off x="395536" y="130421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 13 Cadets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66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5929D5-2312-8DB3-4BD9-091F0D3B9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484" y="2674938"/>
            <a:ext cx="90970" cy="34512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C3C2AD-19FE-7545-FD06-E87DA948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a CAP day look like?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7E8FB-FCAC-D32A-D500-390A6402D6F4}"/>
              </a:ext>
            </a:extLst>
          </p:cNvPr>
          <p:cNvSpPr txBox="1"/>
          <p:nvPr/>
        </p:nvSpPr>
        <p:spPr>
          <a:xfrm>
            <a:off x="1115616" y="2674938"/>
            <a:ext cx="32403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CAP1 (</a:t>
            </a:r>
            <a:r>
              <a:rPr lang="en-US" dirty="0" err="1"/>
              <a:t>Yr</a:t>
            </a:r>
            <a:r>
              <a:rPr lang="en-US" dirty="0"/>
              <a:t> 1 Cadets) 1 Week</a:t>
            </a:r>
          </a:p>
          <a:p>
            <a:r>
              <a:rPr lang="en-US" dirty="0"/>
              <a:t>Monday - Friday </a:t>
            </a:r>
          </a:p>
          <a:p>
            <a:r>
              <a:rPr lang="en-US" dirty="0"/>
              <a:t>8:30-9:00 Cadet Drop Off or bus pick up Monday</a:t>
            </a:r>
          </a:p>
          <a:p>
            <a:r>
              <a:rPr lang="en-US" dirty="0"/>
              <a:t>9:00-10:40 Activities</a:t>
            </a:r>
          </a:p>
          <a:p>
            <a:r>
              <a:rPr lang="en-US" dirty="0"/>
              <a:t>10:40-11:00 Break</a:t>
            </a:r>
          </a:p>
          <a:p>
            <a:r>
              <a:rPr lang="en-US" dirty="0"/>
              <a:t>11:00-12:30 Activities</a:t>
            </a:r>
          </a:p>
          <a:p>
            <a:r>
              <a:rPr lang="en-US" dirty="0"/>
              <a:t>12:30-1:20 Lunch</a:t>
            </a:r>
          </a:p>
          <a:p>
            <a:r>
              <a:rPr lang="en-US" dirty="0"/>
              <a:t>1:20-4:10 Activities</a:t>
            </a:r>
          </a:p>
          <a:p>
            <a:r>
              <a:rPr lang="en-US" dirty="0"/>
              <a:t>4:10-4:30 End of Day Routine</a:t>
            </a:r>
          </a:p>
          <a:p>
            <a:r>
              <a:rPr lang="en-US" dirty="0"/>
              <a:t>4:30-5:00 Cadet Pick Up or bus drop off Friday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3EE9B-E5D0-07B2-88C7-748A23D6251B}"/>
              </a:ext>
            </a:extLst>
          </p:cNvPr>
          <p:cNvSpPr txBox="1"/>
          <p:nvPr/>
        </p:nvSpPr>
        <p:spPr>
          <a:xfrm>
            <a:off x="4773352" y="2674938"/>
            <a:ext cx="45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CAP2 (</a:t>
            </a:r>
            <a:r>
              <a:rPr lang="en-US" dirty="0" err="1"/>
              <a:t>Yr</a:t>
            </a:r>
            <a:r>
              <a:rPr lang="en-US" dirty="0"/>
              <a:t> 2 Cadets) 2 Weeks</a:t>
            </a:r>
          </a:p>
          <a:p>
            <a:r>
              <a:rPr lang="en-US" dirty="0"/>
              <a:t>Monday – Thursday / Tuesday - Friday</a:t>
            </a:r>
          </a:p>
          <a:p>
            <a:r>
              <a:rPr lang="en-US" dirty="0"/>
              <a:t>8:30-9:00 Cadet Drop Off</a:t>
            </a:r>
          </a:p>
          <a:p>
            <a:r>
              <a:rPr lang="en-US" dirty="0"/>
              <a:t>9:15-10:40 Activities</a:t>
            </a:r>
          </a:p>
          <a:p>
            <a:r>
              <a:rPr lang="en-US" dirty="0"/>
              <a:t>10:40-11:00 Break</a:t>
            </a:r>
          </a:p>
          <a:p>
            <a:r>
              <a:rPr lang="en-US" dirty="0"/>
              <a:t>11:00-12:30 Activities</a:t>
            </a:r>
          </a:p>
          <a:p>
            <a:r>
              <a:rPr lang="en-US" dirty="0"/>
              <a:t>12:30-1:20 Lunch</a:t>
            </a:r>
          </a:p>
          <a:p>
            <a:r>
              <a:rPr lang="en-US" dirty="0"/>
              <a:t>1:20-4:10 Activities</a:t>
            </a:r>
          </a:p>
          <a:p>
            <a:r>
              <a:rPr lang="en-US" dirty="0"/>
              <a:t>4:10-4:30 End of Day Routine</a:t>
            </a:r>
          </a:p>
          <a:p>
            <a:r>
              <a:rPr lang="en-US" dirty="0"/>
              <a:t>4:30-5:00 Cadet Pick Up</a:t>
            </a:r>
          </a:p>
          <a:p>
            <a:endParaRPr lang="en-US" dirty="0"/>
          </a:p>
          <a:p>
            <a:r>
              <a:rPr lang="en-US" dirty="0"/>
              <a:t>Friday – Monday FTX</a:t>
            </a:r>
          </a:p>
          <a:p>
            <a:r>
              <a:rPr lang="en-US" dirty="0"/>
              <a:t>Vernon CTC</a:t>
            </a:r>
          </a:p>
        </p:txBody>
      </p:sp>
    </p:spTree>
    <p:extLst>
      <p:ext uri="{BB962C8B-B14F-4D97-AF65-F5344CB8AC3E}">
        <p14:creationId xmlns:p14="http://schemas.microsoft.com/office/powerpoint/2010/main" val="125030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F86E9-6FA0-4A95-E73D-F1E95F81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2708920"/>
            <a:ext cx="3632159" cy="39139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CAP1</a:t>
            </a:r>
          </a:p>
          <a:p>
            <a:endParaRPr lang="en-US" dirty="0"/>
          </a:p>
          <a:p>
            <a:r>
              <a:rPr lang="en-US" dirty="0"/>
              <a:t>Meals</a:t>
            </a:r>
          </a:p>
          <a:p>
            <a:r>
              <a:rPr lang="en-US" dirty="0"/>
              <a:t>Lunches provided daily</a:t>
            </a:r>
          </a:p>
          <a:p>
            <a:r>
              <a:rPr lang="en-US" dirty="0"/>
              <a:t>Fresh Rations + 1 MRE Meal</a:t>
            </a:r>
          </a:p>
          <a:p>
            <a:r>
              <a:rPr lang="en-US" dirty="0"/>
              <a:t>Daily snacks provided</a:t>
            </a:r>
          </a:p>
          <a:p>
            <a:endParaRPr lang="en-US" dirty="0"/>
          </a:p>
          <a:p>
            <a:r>
              <a:rPr lang="en-US" dirty="0"/>
              <a:t>Dress</a:t>
            </a:r>
          </a:p>
          <a:p>
            <a:r>
              <a:rPr lang="en-US" dirty="0"/>
              <a:t>Appropriate civilian attire and/or FTU’s</a:t>
            </a:r>
          </a:p>
          <a:p>
            <a:r>
              <a:rPr lang="en-US" dirty="0"/>
              <a:t>*detailed lists provided in JIs</a:t>
            </a:r>
          </a:p>
          <a:p>
            <a:endParaRPr lang="en-US" dirty="0"/>
          </a:p>
          <a:p>
            <a:r>
              <a:rPr lang="en-US" dirty="0"/>
              <a:t>Equipment</a:t>
            </a:r>
          </a:p>
          <a:p>
            <a:r>
              <a:rPr lang="en-US" dirty="0"/>
              <a:t>All training support materials and activity equipment provided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67FB35-A89C-9B19-D7A9-23961B63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Me More…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07B5D-7F9D-6133-A8FA-BB876F109045}"/>
              </a:ext>
            </a:extLst>
          </p:cNvPr>
          <p:cNvSpPr txBox="1"/>
          <p:nvPr/>
        </p:nvSpPr>
        <p:spPr>
          <a:xfrm>
            <a:off x="4860032" y="2610683"/>
            <a:ext cx="401419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CAP2</a:t>
            </a:r>
          </a:p>
          <a:p>
            <a:endParaRPr lang="en-US" dirty="0"/>
          </a:p>
          <a:p>
            <a:r>
              <a:rPr lang="en-US" dirty="0"/>
              <a:t>Meals</a:t>
            </a:r>
          </a:p>
          <a:p>
            <a:r>
              <a:rPr lang="en-US" dirty="0"/>
              <a:t>Lunches provided daily (Fresh Rations)</a:t>
            </a:r>
          </a:p>
          <a:p>
            <a:r>
              <a:rPr lang="en-US" dirty="0"/>
              <a:t>Breakfast/Lunch/Dinner provided during FTX (MREs)</a:t>
            </a:r>
          </a:p>
          <a:p>
            <a:r>
              <a:rPr lang="en-US" dirty="0"/>
              <a:t>Daily snacks provided</a:t>
            </a:r>
          </a:p>
          <a:p>
            <a:endParaRPr lang="en-US" dirty="0"/>
          </a:p>
          <a:p>
            <a:r>
              <a:rPr lang="en-US" dirty="0"/>
              <a:t>Dress</a:t>
            </a:r>
          </a:p>
          <a:p>
            <a:r>
              <a:rPr lang="en-US" dirty="0"/>
              <a:t>Appropriate civilian attire </a:t>
            </a:r>
            <a:r>
              <a:rPr lang="en-US" u="sng" dirty="0"/>
              <a:t>and/or FTUs/STUs*detailed lists provided in JIs</a:t>
            </a:r>
          </a:p>
          <a:p>
            <a:endParaRPr lang="en-US" dirty="0"/>
          </a:p>
          <a:p>
            <a:r>
              <a:rPr lang="en-US" dirty="0"/>
              <a:t>Equipment</a:t>
            </a:r>
          </a:p>
          <a:p>
            <a:r>
              <a:rPr lang="en-US" dirty="0"/>
              <a:t>All training support materials, activity and FTX equipment provided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50BC7-3A83-7B28-8A14-4B6187273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220" y="2477282"/>
            <a:ext cx="97544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Movement Orders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94626" y="2564904"/>
            <a:ext cx="6417734" cy="1523999"/>
          </a:xfrm>
        </p:spPr>
        <p:txBody>
          <a:bodyPr>
            <a:normAutofit/>
          </a:bodyPr>
          <a:lstStyle/>
          <a:p>
            <a:r>
              <a:rPr lang="en-CA" dirty="0"/>
              <a:t>How to get there &amp; come home</a:t>
            </a:r>
          </a:p>
          <a:p>
            <a:endParaRPr lang="en-CA" dirty="0"/>
          </a:p>
          <a:p>
            <a:r>
              <a:rPr lang="en-CA" dirty="0"/>
              <a:t>To Follow via Email</a:t>
            </a:r>
          </a:p>
        </p:txBody>
      </p:sp>
    </p:spTree>
    <p:extLst>
      <p:ext uri="{BB962C8B-B14F-4D97-AF65-F5344CB8AC3E}">
        <p14:creationId xmlns:p14="http://schemas.microsoft.com/office/powerpoint/2010/main" val="1974313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1391</TotalTime>
  <Words>1208</Words>
  <Application>Microsoft Macintosh PowerPoint</Application>
  <PresentationFormat>On-screen Show (4:3)</PresentationFormat>
  <Paragraphs>301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Candara</vt:lpstr>
      <vt:lpstr>Symbol</vt:lpstr>
      <vt:lpstr>Waveform</vt:lpstr>
      <vt:lpstr>Summer Training Briefing</vt:lpstr>
      <vt:lpstr>Congratulations!</vt:lpstr>
      <vt:lpstr>Agenda</vt:lpstr>
      <vt:lpstr>CTC Locations</vt:lpstr>
      <vt:lpstr>Vernon CTC</vt:lpstr>
      <vt:lpstr>Summer C.A.P</vt:lpstr>
      <vt:lpstr>What does a CAP day look like? </vt:lpstr>
      <vt:lpstr>Tell Me More…</vt:lpstr>
      <vt:lpstr>Movement Orders</vt:lpstr>
      <vt:lpstr>Movement Orders</vt:lpstr>
      <vt:lpstr>In case of emergency while travelling</vt:lpstr>
      <vt:lpstr>How to Travel</vt:lpstr>
      <vt:lpstr>Request for Parental/Guardian Pick up/Drop Off of Cadets</vt:lpstr>
      <vt:lpstr>Joining Instructions</vt:lpstr>
      <vt:lpstr>Joining Instructions</vt:lpstr>
      <vt:lpstr>Baggage / Packing</vt:lpstr>
      <vt:lpstr>Joining Instructions</vt:lpstr>
      <vt:lpstr>Visits / Leave Pass</vt:lpstr>
      <vt:lpstr>CTC Life</vt:lpstr>
      <vt:lpstr>CTC Life</vt:lpstr>
      <vt:lpstr>CTC Life</vt:lpstr>
      <vt:lpstr>CTC Life</vt:lpstr>
      <vt:lpstr>CTC Life</vt:lpstr>
      <vt:lpstr>CTC Life</vt:lpstr>
      <vt:lpstr>Becoming Homesick</vt:lpstr>
      <vt:lpstr>Social Media</vt:lpstr>
      <vt:lpstr>Summer Contact &amp; Important #’s</vt:lpstr>
      <vt:lpstr>Questions?</vt:lpstr>
    </vt:vector>
  </TitlesOfParts>
  <Company>Health Shared Services 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Training Briefing</dc:title>
  <dc:creator>Nobakht, Omid</dc:creator>
  <cp:lastModifiedBy>Connor Scott</cp:lastModifiedBy>
  <cp:revision>34</cp:revision>
  <dcterms:created xsi:type="dcterms:W3CDTF">2019-06-06T23:35:35Z</dcterms:created>
  <dcterms:modified xsi:type="dcterms:W3CDTF">2023-06-15T01:27:02Z</dcterms:modified>
</cp:coreProperties>
</file>